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448" r:id="rId2"/>
    <p:sldId id="452" r:id="rId3"/>
    <p:sldId id="449" r:id="rId4"/>
    <p:sldId id="451" r:id="rId5"/>
    <p:sldId id="457" r:id="rId6"/>
    <p:sldId id="458" r:id="rId7"/>
    <p:sldId id="450" r:id="rId8"/>
    <p:sldId id="453" r:id="rId9"/>
    <p:sldId id="454" r:id="rId10"/>
    <p:sldId id="455" r:id="rId11"/>
    <p:sldId id="456" r:id="rId12"/>
    <p:sldId id="459" r:id="rId13"/>
    <p:sldId id="461" r:id="rId14"/>
    <p:sldId id="460" r:id="rId15"/>
    <p:sldId id="462" r:id="rId16"/>
    <p:sldId id="465" r:id="rId17"/>
    <p:sldId id="464" r:id="rId18"/>
    <p:sldId id="463" r:id="rId19"/>
    <p:sldId id="436" r:id="rId20"/>
    <p:sldId id="437" r:id="rId21"/>
    <p:sldId id="438" r:id="rId22"/>
    <p:sldId id="439" r:id="rId23"/>
    <p:sldId id="446" r:id="rId24"/>
    <p:sldId id="440" r:id="rId25"/>
    <p:sldId id="441" r:id="rId26"/>
    <p:sldId id="443" r:id="rId27"/>
    <p:sldId id="442" r:id="rId28"/>
    <p:sldId id="445" r:id="rId29"/>
    <p:sldId id="444" r:id="rId30"/>
    <p:sldId id="447" r:id="rId31"/>
    <p:sldId id="256" r:id="rId32"/>
    <p:sldId id="423" r:id="rId33"/>
    <p:sldId id="418" r:id="rId34"/>
    <p:sldId id="419" r:id="rId35"/>
    <p:sldId id="420" r:id="rId36"/>
    <p:sldId id="424" r:id="rId37"/>
    <p:sldId id="425" r:id="rId38"/>
    <p:sldId id="427" r:id="rId39"/>
    <p:sldId id="421" r:id="rId40"/>
    <p:sldId id="430" r:id="rId41"/>
    <p:sldId id="426" r:id="rId42"/>
    <p:sldId id="428" r:id="rId43"/>
    <p:sldId id="433" r:id="rId44"/>
    <p:sldId id="429" r:id="rId45"/>
    <p:sldId id="431" r:id="rId46"/>
    <p:sldId id="422" r:id="rId47"/>
    <p:sldId id="432" r:id="rId48"/>
    <p:sldId id="434" r:id="rId49"/>
    <p:sldId id="435" r:id="rId50"/>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charset="0"/>
        <a:ea typeface="MS Gothic" charset="0"/>
        <a:cs typeface="MS Gothic" charset="0"/>
      </a:defRPr>
    </a:lvl1pPr>
    <a:lvl2pPr marL="742950" indent="-285750" algn="l" defTabSz="449263" rtl="0" eaLnBrk="0" fontAlgn="base" hangingPunct="0">
      <a:spcBef>
        <a:spcPct val="0"/>
      </a:spcBef>
      <a:spcAft>
        <a:spcPct val="0"/>
      </a:spcAft>
      <a:defRPr sz="2400" kern="1200">
        <a:solidFill>
          <a:schemeClr val="bg1"/>
        </a:solidFill>
        <a:latin typeface="Times New Roman" charset="0"/>
        <a:ea typeface="MS Gothic" charset="0"/>
        <a:cs typeface="MS Gothic" charset="0"/>
      </a:defRPr>
    </a:lvl2pPr>
    <a:lvl3pPr marL="1143000" indent="-228600" algn="l" defTabSz="449263" rtl="0" eaLnBrk="0" fontAlgn="base" hangingPunct="0">
      <a:spcBef>
        <a:spcPct val="0"/>
      </a:spcBef>
      <a:spcAft>
        <a:spcPct val="0"/>
      </a:spcAft>
      <a:defRPr sz="2400" kern="1200">
        <a:solidFill>
          <a:schemeClr val="bg1"/>
        </a:solidFill>
        <a:latin typeface="Times New Roman" charset="0"/>
        <a:ea typeface="MS Gothic" charset="0"/>
        <a:cs typeface="MS Gothic" charset="0"/>
      </a:defRPr>
    </a:lvl3pPr>
    <a:lvl4pPr marL="1600200" indent="-228600" algn="l" defTabSz="449263" rtl="0" eaLnBrk="0" fontAlgn="base" hangingPunct="0">
      <a:spcBef>
        <a:spcPct val="0"/>
      </a:spcBef>
      <a:spcAft>
        <a:spcPct val="0"/>
      </a:spcAft>
      <a:defRPr sz="2400" kern="1200">
        <a:solidFill>
          <a:schemeClr val="bg1"/>
        </a:solidFill>
        <a:latin typeface="Times New Roman" charset="0"/>
        <a:ea typeface="MS Gothic" charset="0"/>
        <a:cs typeface="MS Gothic" charset="0"/>
      </a:defRPr>
    </a:lvl4pPr>
    <a:lvl5pPr marL="2057400" indent="-228600" algn="l" defTabSz="449263" rtl="0" eaLnBrk="0" fontAlgn="base" hangingPunct="0">
      <a:spcBef>
        <a:spcPct val="0"/>
      </a:spcBef>
      <a:spcAft>
        <a:spcPct val="0"/>
      </a:spcAft>
      <a:defRPr sz="2400" kern="1200">
        <a:solidFill>
          <a:schemeClr val="bg1"/>
        </a:solidFill>
        <a:latin typeface="Times New Roman" charset="0"/>
        <a:ea typeface="MS Gothic" charset="0"/>
        <a:cs typeface="MS Gothic" charset="0"/>
      </a:defRPr>
    </a:lvl5pPr>
    <a:lvl6pPr marL="2286000" algn="l" defTabSz="457200" rtl="0" eaLnBrk="1" latinLnBrk="0" hangingPunct="1">
      <a:defRPr sz="2400" kern="1200">
        <a:solidFill>
          <a:schemeClr val="bg1"/>
        </a:solidFill>
        <a:latin typeface="Times New Roman" charset="0"/>
        <a:ea typeface="MS Gothic" charset="0"/>
        <a:cs typeface="MS Gothic" charset="0"/>
      </a:defRPr>
    </a:lvl6pPr>
    <a:lvl7pPr marL="2743200" algn="l" defTabSz="457200" rtl="0" eaLnBrk="1" latinLnBrk="0" hangingPunct="1">
      <a:defRPr sz="2400" kern="1200">
        <a:solidFill>
          <a:schemeClr val="bg1"/>
        </a:solidFill>
        <a:latin typeface="Times New Roman" charset="0"/>
        <a:ea typeface="MS Gothic" charset="0"/>
        <a:cs typeface="MS Gothic" charset="0"/>
      </a:defRPr>
    </a:lvl7pPr>
    <a:lvl8pPr marL="3200400" algn="l" defTabSz="457200" rtl="0" eaLnBrk="1" latinLnBrk="0" hangingPunct="1">
      <a:defRPr sz="2400" kern="1200">
        <a:solidFill>
          <a:schemeClr val="bg1"/>
        </a:solidFill>
        <a:latin typeface="Times New Roman" charset="0"/>
        <a:ea typeface="MS Gothic" charset="0"/>
        <a:cs typeface="MS Gothic" charset="0"/>
      </a:defRPr>
    </a:lvl8pPr>
    <a:lvl9pPr marL="3657600" algn="l" defTabSz="457200" rtl="0" eaLnBrk="1" latinLnBrk="0" hangingPunct="1">
      <a:defRPr sz="2400" kern="1200">
        <a:solidFill>
          <a:schemeClr val="bg1"/>
        </a:solidFill>
        <a:latin typeface="Times New Roman" charset="0"/>
        <a:ea typeface="MS Gothic" charset="0"/>
        <a:cs typeface="MS 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680" y="-80"/>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94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lnSpc>
                <a:spcPct val="10000"/>
              </a:lnSpc>
              <a:buClr>
                <a:srgbClr val="000000"/>
              </a:buClr>
              <a:buSzPct val="100000"/>
              <a:buFont typeface="Times New Roman" pitchFamily="16" charset="0"/>
              <a:buNone/>
              <a:defRPr sz="1200">
                <a:latin typeface="Times New Roman" pitchFamily="16" charset="0"/>
                <a:ea typeface="MS Gothic" charset="-128"/>
                <a:cs typeface="+mn-cs"/>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lnSpc>
                <a:spcPct val="10000"/>
              </a:lnSpc>
              <a:buClr>
                <a:srgbClr val="000000"/>
              </a:buClr>
              <a:buSzPct val="100000"/>
              <a:buFont typeface="Times New Roman" charset="0"/>
              <a:buNone/>
              <a:defRPr sz="1200"/>
            </a:lvl1pPr>
          </a:lstStyle>
          <a:p>
            <a:pPr>
              <a:defRPr/>
            </a:pPr>
            <a:fld id="{11FFFFCB-79B2-2C4B-BF15-6F445FEFB501}" type="datetimeFigureOut">
              <a:rPr lang="de-DE"/>
              <a:pPr>
                <a:defRPr/>
              </a:pPr>
              <a:t>07/03/16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lnSpc>
                <a:spcPct val="10000"/>
              </a:lnSpc>
              <a:buClr>
                <a:srgbClr val="000000"/>
              </a:buClr>
              <a:buSzPct val="100000"/>
              <a:buFont typeface="Times New Roman" pitchFamily="16" charset="0"/>
              <a:buNone/>
              <a:defRPr sz="1200">
                <a:latin typeface="Times New Roman" pitchFamily="16" charset="0"/>
                <a:ea typeface="MS Gothic" charset="-128"/>
                <a:cs typeface="+mn-cs"/>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lnSpc>
                <a:spcPct val="10000"/>
              </a:lnSpc>
              <a:buClr>
                <a:srgbClr val="000000"/>
              </a:buClr>
              <a:buSzPct val="100000"/>
              <a:buFont typeface="Times New Roman" charset="0"/>
              <a:buNone/>
              <a:defRPr sz="1200"/>
            </a:lvl1pPr>
          </a:lstStyle>
          <a:p>
            <a:pPr>
              <a:defRPr/>
            </a:pPr>
            <a:fld id="{A74FD018-8788-A24E-8263-A8450772FE50}" type="slidenum">
              <a:rPr lang="de-DE"/>
              <a:pPr>
                <a:defRPr/>
              </a:pPr>
              <a:t>‹Nr.›</a:t>
            </a:fld>
            <a:endParaRPr lang="de-DE"/>
          </a:p>
        </p:txBody>
      </p:sp>
    </p:spTree>
    <p:extLst>
      <p:ext uri="{BB962C8B-B14F-4D97-AF65-F5344CB8AC3E}">
        <p14:creationId xmlns:p14="http://schemas.microsoft.com/office/powerpoint/2010/main" val="2920425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75"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76" name="AutoShape 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77" name="AutoShape 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78" name="AutoShape 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79" name="AutoShape 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0" name="AutoShape 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1" name="AutoShape 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2" name="AutoShape 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3" name="AutoShape 1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4" name="AutoShape 1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5" name="AutoShape 1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6" name="AutoShape 1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7" name="AutoShape 1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8" name="AutoShape 1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89" name="AutoShape 1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0" name="AutoShape 1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1" name="AutoShape 1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2" name="AutoShape 1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3" name="AutoShape 2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4" name="AutoShape 2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5" name="AutoShape 2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6" name="AutoShape 2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7" name="AutoShape 2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8" name="AutoShape 2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099" name="AutoShape 2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0" name="AutoShape 2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1" name="AutoShape 2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2" name="AutoShape 2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3" name="AutoShape 3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4" name="AutoShape 3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5" name="AutoShape 3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6" name="AutoShape 3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7" name="AutoShape 3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8" name="AutoShape 3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09" name="AutoShape 3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0" name="AutoShape 3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1" name="AutoShape 3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2" name="AutoShape 3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3" name="AutoShape 4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4" name="AutoShape 4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5" name="AutoShape 4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6" name="AutoShape 4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7" name="AutoShape 4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8" name="AutoShape 4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19" name="AutoShape 4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0" name="AutoShape 4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1" name="AutoShape 4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2" name="AutoShape 4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3" name="AutoShape 5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4" name="AutoShape 5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5" name="AutoShape 5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6" name="AutoShape 5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7" name="AutoShape 5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8" name="AutoShape 5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29" name="AutoShape 5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3130" name="AutoShape 5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10000"/>
              </a:lnSpc>
              <a:buClr>
                <a:srgbClr val="000000"/>
              </a:buClr>
              <a:buSzPct val="100000"/>
              <a:buFont typeface="Times New Roman" charset="0"/>
              <a:buNone/>
            </a:pPr>
            <a:endParaRPr lang="de-DE"/>
          </a:p>
        </p:txBody>
      </p:sp>
      <p:sp>
        <p:nvSpPr>
          <p:cNvPr id="2" name="Rectangle 58"/>
          <p:cNvSpPr>
            <a:spLocks noGrp="1" noChangeArrowheads="1"/>
          </p:cNvSpPr>
          <p:nvPr>
            <p:ph type="hdr"/>
          </p:nvPr>
        </p:nvSpPr>
        <p:spPr bwMode="auto">
          <a:xfrm>
            <a:off x="0" y="0"/>
            <a:ext cx="2881313" cy="3667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95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ea typeface="MS Gothic" charset="-128"/>
                <a:cs typeface="+mn-cs"/>
              </a:defRPr>
            </a:lvl1pPr>
          </a:lstStyle>
          <a:p>
            <a:pPr>
              <a:defRPr/>
            </a:pPr>
            <a:endParaRPr lang="en-GB"/>
          </a:p>
        </p:txBody>
      </p:sp>
      <p:sp>
        <p:nvSpPr>
          <p:cNvPr id="3131" name="Rectangle 59"/>
          <p:cNvSpPr>
            <a:spLocks noGrp="1" noChangeArrowheads="1"/>
          </p:cNvSpPr>
          <p:nvPr>
            <p:ph type="dt"/>
          </p:nvPr>
        </p:nvSpPr>
        <p:spPr bwMode="auto">
          <a:xfrm>
            <a:off x="3886200" y="0"/>
            <a:ext cx="2881313" cy="3667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ea typeface="MS Gothic" charset="-128"/>
                <a:cs typeface="+mn-cs"/>
              </a:defRPr>
            </a:lvl1pPr>
          </a:lstStyle>
          <a:p>
            <a:pPr>
              <a:defRPr/>
            </a:pPr>
            <a:endParaRPr lang="en-GB"/>
          </a:p>
        </p:txBody>
      </p:sp>
      <p:sp>
        <p:nvSpPr>
          <p:cNvPr id="3133" name="Rectangle 60"/>
          <p:cNvSpPr>
            <a:spLocks noGrp="1" noRot="1" noChangeAspect="1" noChangeArrowheads="1"/>
          </p:cNvSpPr>
          <p:nvPr>
            <p:ph type="sldImg"/>
          </p:nvPr>
        </p:nvSpPr>
        <p:spPr bwMode="auto">
          <a:xfrm>
            <a:off x="1143000" y="685800"/>
            <a:ext cx="4481513"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 name="Rectangle 61"/>
          <p:cNvSpPr>
            <a:spLocks noGrp="1" noChangeArrowheads="1"/>
          </p:cNvSpPr>
          <p:nvPr>
            <p:ph type="body"/>
          </p:nvPr>
        </p:nvSpPr>
        <p:spPr bwMode="auto">
          <a:xfrm>
            <a:off x="914400" y="4343400"/>
            <a:ext cx="4938713" cy="40243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de-DE" noProof="0" smtClean="0"/>
          </a:p>
        </p:txBody>
      </p:sp>
      <p:sp>
        <p:nvSpPr>
          <p:cNvPr id="3134" name="Rectangle 62"/>
          <p:cNvSpPr>
            <a:spLocks noGrp="1" noChangeArrowheads="1"/>
          </p:cNvSpPr>
          <p:nvPr>
            <p:ph type="ftr"/>
          </p:nvPr>
        </p:nvSpPr>
        <p:spPr bwMode="auto">
          <a:xfrm>
            <a:off x="0" y="8686800"/>
            <a:ext cx="2881313" cy="3667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95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ea typeface="MS Gothic" charset="-128"/>
                <a:cs typeface="+mn-cs"/>
              </a:defRPr>
            </a:lvl1pPr>
          </a:lstStyle>
          <a:p>
            <a:pPr>
              <a:defRPr/>
            </a:pPr>
            <a:endParaRPr lang="en-GB"/>
          </a:p>
        </p:txBody>
      </p:sp>
      <p:sp>
        <p:nvSpPr>
          <p:cNvPr id="3135" name="Rectangle 63"/>
          <p:cNvSpPr>
            <a:spLocks noGrp="1" noChangeArrowheads="1"/>
          </p:cNvSpPr>
          <p:nvPr>
            <p:ph type="sldNum"/>
          </p:nvPr>
        </p:nvSpPr>
        <p:spPr bwMode="auto">
          <a:xfrm>
            <a:off x="3886200" y="8686800"/>
            <a:ext cx="2881313" cy="3667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fld id="{E9CAF958-DF3A-CC48-9AFF-887792638CE7}" type="slidenum">
              <a:rPr lang="en-GB"/>
              <a:pPr>
                <a:defRPr/>
              </a:pPr>
              <a:t>‹Nr.›</a:t>
            </a:fld>
            <a:endParaRPr lang="en-GB"/>
          </a:p>
        </p:txBody>
      </p:sp>
    </p:spTree>
    <p:extLst>
      <p:ext uri="{BB962C8B-B14F-4D97-AF65-F5344CB8AC3E}">
        <p14:creationId xmlns:p14="http://schemas.microsoft.com/office/powerpoint/2010/main" val="54781728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090E2963-D875-7F42-ADE8-5A3F0E65F245}" type="slidenum">
              <a:rPr lang="en-GB" sz="1200">
                <a:solidFill>
                  <a:srgbClr val="000000"/>
                </a:solidFill>
              </a:rPr>
              <a:pPr/>
              <a:t>1</a:t>
            </a:fld>
            <a:endParaRPr lang="en-GB" sz="1200">
              <a:solidFill>
                <a:srgbClr val="000000"/>
              </a:solidFill>
            </a:endParaRPr>
          </a:p>
        </p:txBody>
      </p:sp>
      <p:sp>
        <p:nvSpPr>
          <p:cNvPr id="51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512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atin typeface="Times New Roman" charset="0"/>
              <a:ea typeface="MS Gothic" charset="0"/>
              <a:cs typeface="MS 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33</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3</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4</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5</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6</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7</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090E2963-D875-7F42-ADE8-5A3F0E65F245}" type="slidenum">
              <a:rPr lang="en-GB" sz="1200">
                <a:solidFill>
                  <a:srgbClr val="000000"/>
                </a:solidFill>
              </a:rPr>
              <a:pPr/>
              <a:t>19</a:t>
            </a:fld>
            <a:endParaRPr lang="en-GB" sz="1200">
              <a:solidFill>
                <a:srgbClr val="000000"/>
              </a:solidFill>
            </a:endParaRPr>
          </a:p>
        </p:txBody>
      </p:sp>
      <p:sp>
        <p:nvSpPr>
          <p:cNvPr id="51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512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atin typeface="Times New Roman" charset="0"/>
              <a:ea typeface="MS Gothic" charset="0"/>
              <a:cs typeface="MS 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5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AA02008-A6DB-4041-A7AB-E2FA3D5C8E91}" type="slidenum">
              <a:rPr lang="en-GB" sz="1200">
                <a:solidFill>
                  <a:srgbClr val="000000"/>
                </a:solidFill>
              </a:rPr>
              <a:pPr/>
              <a:t>22</a:t>
            </a:fld>
            <a:endParaRPr lang="en-GB" sz="1200">
              <a:solidFill>
                <a:srgbClr val="000000"/>
              </a:solidFill>
            </a:endParaRPr>
          </a:p>
        </p:txBody>
      </p:sp>
      <p:sp>
        <p:nvSpPr>
          <p:cNvPr id="7171" name="Text Box 1"/>
          <p:cNvSpPr txBox="1">
            <a:spLocks noChangeArrowheads="1"/>
          </p:cNvSpPr>
          <p:nvPr/>
        </p:nvSpPr>
        <p:spPr bwMode="auto">
          <a:xfrm>
            <a:off x="1143000" y="685800"/>
            <a:ext cx="4556125" cy="3413125"/>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7172" name="Rectangle 2"/>
          <p:cNvSpPr>
            <a:spLocks noGrp="1" noChangeArrowheads="1"/>
          </p:cNvSpPr>
          <p:nvPr>
            <p:ph type="body"/>
          </p:nvPr>
        </p:nvSpPr>
        <p:spPr>
          <a:xfrm>
            <a:off x="914400" y="4343400"/>
            <a:ext cx="4957763"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de-DE">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090E2963-D875-7F42-ADE8-5A3F0E65F245}" type="slidenum">
              <a:rPr lang="en-GB" sz="1200">
                <a:solidFill>
                  <a:srgbClr val="000000"/>
                </a:solidFill>
              </a:rPr>
              <a:pPr/>
              <a:t>31</a:t>
            </a:fld>
            <a:endParaRPr lang="en-GB" sz="1200">
              <a:solidFill>
                <a:srgbClr val="000000"/>
              </a:solidFill>
            </a:endParaRPr>
          </a:p>
        </p:txBody>
      </p:sp>
      <p:sp>
        <p:nvSpPr>
          <p:cNvPr id="51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nSpc>
                <a:spcPct val="10000"/>
              </a:lnSpc>
              <a:buClr>
                <a:srgbClr val="000000"/>
              </a:buClr>
              <a:buSzPct val="100000"/>
              <a:buFont typeface="Times New Roman" charset="0"/>
              <a:buNone/>
            </a:pPr>
            <a:endParaRPr lang="de-DE"/>
          </a:p>
        </p:txBody>
      </p:sp>
      <p:sp>
        <p:nvSpPr>
          <p:cNvPr id="512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atin typeface="Times New Roman" charset="0"/>
              <a:ea typeface="MS Gothic" charset="0"/>
              <a:cs typeface="MS 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18305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7404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5913" y="227013"/>
            <a:ext cx="1992312" cy="54975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4213" y="227013"/>
            <a:ext cx="5829300" cy="54975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98376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4213" y="227013"/>
            <a:ext cx="7974012" cy="1287462"/>
          </a:xfrm>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320156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684213" y="227013"/>
            <a:ext cx="7974012" cy="1287462"/>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684213" y="1700213"/>
            <a:ext cx="3910012" cy="4024312"/>
          </a:xfrm>
        </p:spPr>
        <p:txBody>
          <a:bodyPr/>
          <a:lstStyle/>
          <a:p>
            <a:pPr lvl="0"/>
            <a:endParaRPr lang="de-DE" noProof="0" smtClean="0"/>
          </a:p>
        </p:txBody>
      </p:sp>
      <p:sp>
        <p:nvSpPr>
          <p:cNvPr id="4" name="Textplatzhalter 3"/>
          <p:cNvSpPr>
            <a:spLocks noGrp="1"/>
          </p:cNvSpPr>
          <p:nvPr>
            <p:ph type="body" sz="half" idx="2"/>
          </p:nvPr>
        </p:nvSpPr>
        <p:spPr>
          <a:xfrm>
            <a:off x="4746625" y="1700213"/>
            <a:ext cx="3911600" cy="4024312"/>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67002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6180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92704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4213" y="1700213"/>
            <a:ext cx="3910012" cy="4024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746625" y="1700213"/>
            <a:ext cx="3911600" cy="4024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6182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9263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9417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0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60001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833833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hyperlink" Target="http://www.sven-giegold.de/" TargetMode="Externa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4213" y="227013"/>
            <a:ext cx="797401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Klicken Sie, um das Format des Titeltextes zu bearbeiten</a:t>
            </a:r>
          </a:p>
        </p:txBody>
      </p:sp>
      <p:sp>
        <p:nvSpPr>
          <p:cNvPr id="1027" name="Rectangle 2"/>
          <p:cNvSpPr>
            <a:spLocks noGrp="1" noChangeArrowheads="1"/>
          </p:cNvSpPr>
          <p:nvPr>
            <p:ph type="body" idx="1"/>
          </p:nvPr>
        </p:nvSpPr>
        <p:spPr bwMode="auto">
          <a:xfrm>
            <a:off x="684213" y="1700213"/>
            <a:ext cx="7974012"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
        <p:nvSpPr>
          <p:cNvPr id="1028" name="Rectangle 3"/>
          <p:cNvSpPr>
            <a:spLocks noChangeArrowheads="1"/>
          </p:cNvSpPr>
          <p:nvPr/>
        </p:nvSpPr>
        <p:spPr bwMode="auto">
          <a:xfrm>
            <a:off x="596900" y="6359525"/>
            <a:ext cx="368706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eaLnBrk="1">
              <a:lnSpc>
                <a:spcPct val="89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900" b="1" dirty="0" err="1">
                <a:solidFill>
                  <a:srgbClr val="000000"/>
                </a:solidFill>
                <a:latin typeface="Courier New" charset="0"/>
              </a:rPr>
              <a:t>Obstructing</a:t>
            </a:r>
            <a:r>
              <a:rPr lang="de-DE" sz="900" b="1" dirty="0">
                <a:solidFill>
                  <a:srgbClr val="000000"/>
                </a:solidFill>
                <a:latin typeface="Courier New" charset="0"/>
              </a:rPr>
              <a:t> </a:t>
            </a:r>
            <a:r>
              <a:rPr lang="de-DE" sz="900" b="1" dirty="0" smtClean="0">
                <a:solidFill>
                  <a:srgbClr val="000000"/>
                </a:solidFill>
                <a:latin typeface="Courier New" charset="0"/>
              </a:rPr>
              <a:t>European</a:t>
            </a:r>
            <a:r>
              <a:rPr lang="de-DE" sz="900" b="1" baseline="0" dirty="0" smtClean="0">
                <a:solidFill>
                  <a:srgbClr val="000000"/>
                </a:solidFill>
                <a:latin typeface="Courier New" charset="0"/>
              </a:rPr>
              <a:t> </a:t>
            </a:r>
            <a:r>
              <a:rPr lang="de-DE" sz="900" b="1" baseline="0" dirty="0" err="1" smtClean="0">
                <a:solidFill>
                  <a:srgbClr val="000000"/>
                </a:solidFill>
                <a:latin typeface="Courier New" charset="0"/>
              </a:rPr>
              <a:t>tax</a:t>
            </a:r>
            <a:r>
              <a:rPr lang="de-DE" sz="900" b="1" baseline="0" dirty="0" smtClean="0">
                <a:solidFill>
                  <a:srgbClr val="000000"/>
                </a:solidFill>
                <a:latin typeface="Courier New" charset="0"/>
              </a:rPr>
              <a:t> </a:t>
            </a:r>
            <a:r>
              <a:rPr lang="de-DE" sz="900" b="1" baseline="0" dirty="0" err="1" smtClean="0">
                <a:solidFill>
                  <a:srgbClr val="000000"/>
                </a:solidFill>
                <a:latin typeface="Courier New" charset="0"/>
              </a:rPr>
              <a:t>reform</a:t>
            </a:r>
            <a:r>
              <a:rPr lang="de-DE" sz="900" b="1" baseline="0" dirty="0" smtClean="0">
                <a:solidFill>
                  <a:srgbClr val="000000"/>
                </a:solidFill>
                <a:latin typeface="Courier New" charset="0"/>
              </a:rPr>
              <a:t> </a:t>
            </a:r>
            <a:r>
              <a:rPr lang="de-DE" sz="900" b="1" baseline="0" dirty="0" err="1" smtClean="0">
                <a:solidFill>
                  <a:srgbClr val="000000"/>
                </a:solidFill>
                <a:latin typeface="Courier New" charset="0"/>
              </a:rPr>
              <a:t>and</a:t>
            </a:r>
            <a:r>
              <a:rPr lang="de-DE" sz="900" b="1" dirty="0" smtClean="0">
                <a:solidFill>
                  <a:srgbClr val="000000"/>
                </a:solidFill>
                <a:latin typeface="Courier New" charset="0"/>
              </a:rPr>
              <a:t> </a:t>
            </a:r>
            <a:r>
              <a:rPr lang="de-DE" sz="900" b="1" dirty="0" err="1" smtClean="0">
                <a:solidFill>
                  <a:srgbClr val="000000"/>
                </a:solidFill>
                <a:latin typeface="Courier New" charset="0"/>
              </a:rPr>
              <a:t>investigation</a:t>
            </a:r>
            <a:endParaRPr lang="en-GB" sz="900" b="1" dirty="0">
              <a:solidFill>
                <a:srgbClr val="000000"/>
              </a:solidFill>
              <a:latin typeface="Courier New" charset="0"/>
            </a:endParaRPr>
          </a:p>
        </p:txBody>
      </p:sp>
      <p:sp>
        <p:nvSpPr>
          <p:cNvPr id="1029" name="Rectangle 4"/>
          <p:cNvSpPr>
            <a:spLocks noChangeArrowheads="1"/>
          </p:cNvSpPr>
          <p:nvPr/>
        </p:nvSpPr>
        <p:spPr bwMode="auto">
          <a:xfrm>
            <a:off x="3810000" y="6381750"/>
            <a:ext cx="36417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lnSpc>
                <a:spcPct val="10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lnSpc>
                <a:spcPct val="10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lnSpc>
                <a:spcPct val="10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lnSpc>
                <a:spcPct val="10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9pPr>
          </a:lstStyle>
          <a:p>
            <a:pPr algn="ctr" eaLnBrk="1">
              <a:lnSpc>
                <a:spcPct val="89000"/>
              </a:lnSpc>
              <a:buClr>
                <a:srgbClr val="000000"/>
              </a:buClr>
              <a:buSzPct val="100000"/>
              <a:buFont typeface="Times New Roman" panose="02020603050405020304" pitchFamily="18" charset="0"/>
              <a:buNone/>
              <a:defRPr/>
            </a:pPr>
            <a:r>
              <a:rPr lang="en-GB" sz="900" b="1" dirty="0" smtClean="0">
                <a:solidFill>
                  <a:srgbClr val="000000"/>
                </a:solidFill>
                <a:latin typeface="Courier New" panose="02070309020205020404" pitchFamily="49" charset="0"/>
                <a:cs typeface="+mn-cs"/>
              </a:rPr>
              <a:t>www.gruene.de</a:t>
            </a:r>
          </a:p>
          <a:p>
            <a:pPr algn="ctr" eaLnBrk="1">
              <a:lnSpc>
                <a:spcPct val="89000"/>
              </a:lnSpc>
              <a:buClr>
                <a:srgbClr val="000000"/>
              </a:buClr>
              <a:buSzPct val="100000"/>
              <a:buFont typeface="Times New Roman" panose="02020603050405020304" pitchFamily="18" charset="0"/>
              <a:buNone/>
              <a:defRPr/>
            </a:pPr>
            <a:r>
              <a:rPr lang="en-GB" sz="900" b="1" dirty="0" smtClean="0">
                <a:solidFill>
                  <a:srgbClr val="000000"/>
                </a:solidFill>
                <a:latin typeface="Courier New" panose="02070309020205020404" pitchFamily="49" charset="0"/>
                <a:cs typeface="+mn-cs"/>
                <a:hlinkClick r:id="rId15"/>
              </a:rPr>
              <a:t>www.sven-giegold.de</a:t>
            </a:r>
            <a:endParaRPr lang="en-GB" sz="900" b="1" dirty="0" smtClean="0">
              <a:solidFill>
                <a:srgbClr val="000000"/>
              </a:solidFill>
              <a:latin typeface="Courier New" panose="02070309020205020404" pitchFamily="49" charset="0"/>
              <a:cs typeface="+mn-cs"/>
            </a:endParaRPr>
          </a:p>
          <a:p>
            <a:pPr algn="ctr" eaLnBrk="1">
              <a:lnSpc>
                <a:spcPct val="89000"/>
              </a:lnSpc>
              <a:buClr>
                <a:srgbClr val="000000"/>
              </a:buClr>
              <a:buSzPct val="100000"/>
              <a:buFont typeface="Times New Roman" panose="02020603050405020304" pitchFamily="18" charset="0"/>
              <a:buNone/>
              <a:defRPr/>
            </a:pPr>
            <a:r>
              <a:rPr lang="en-US" sz="900" b="1" dirty="0" smtClean="0">
                <a:solidFill>
                  <a:srgbClr val="000000"/>
                </a:solidFill>
                <a:latin typeface="Courier New" panose="02070309020205020404" pitchFamily="49" charset="0"/>
                <a:cs typeface="+mn-cs"/>
              </a:rPr>
              <a:t>			</a:t>
            </a:r>
            <a:endParaRPr lang="en-GB" sz="900" b="1" dirty="0" smtClean="0">
              <a:solidFill>
                <a:srgbClr val="000000"/>
              </a:solidFill>
              <a:latin typeface="Courier New" panose="02070309020205020404" pitchFamily="49" charset="0"/>
              <a:cs typeface="+mn-cs"/>
            </a:endParaRPr>
          </a:p>
        </p:txBody>
      </p:sp>
      <p:pic>
        <p:nvPicPr>
          <p:cNvPr id="103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0038" y="6364288"/>
            <a:ext cx="7207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1" name="Line 6"/>
          <p:cNvSpPr>
            <a:spLocks noChangeShapeType="1"/>
          </p:cNvSpPr>
          <p:nvPr/>
        </p:nvSpPr>
        <p:spPr bwMode="auto">
          <a:xfrm>
            <a:off x="647700" y="6313488"/>
            <a:ext cx="7991475" cy="1587"/>
          </a:xfrm>
          <a:prstGeom prst="line">
            <a:avLst/>
          </a:prstGeom>
          <a:noFill/>
          <a:ln w="9360">
            <a:solidFill>
              <a:srgbClr val="5C8526"/>
            </a:solidFill>
            <a:round/>
            <a:headEnd/>
            <a:tailEnd/>
          </a:ln>
          <a:extLst>
            <a:ext uri="{909E8E84-426E-40dd-AFC4-6F175D3DCCD1}">
              <a14:hiddenFill xmlns:a14="http://schemas.microsoft.com/office/drawing/2010/main">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eaLnBrk="0" fontAlgn="base" hangingPunct="0">
        <a:lnSpc>
          <a:spcPct val="151000"/>
        </a:lnSpc>
        <a:spcBef>
          <a:spcPct val="0"/>
        </a:spcBef>
        <a:spcAft>
          <a:spcPct val="0"/>
        </a:spcAft>
        <a:buClr>
          <a:srgbClr val="000000"/>
        </a:buClr>
        <a:buSzPct val="100000"/>
        <a:buFont typeface="Times New Roman" charset="0"/>
        <a:defRPr sz="2800" b="1">
          <a:solidFill>
            <a:srgbClr val="000000"/>
          </a:solidFill>
          <a:latin typeface="+mj-lt"/>
          <a:ea typeface="+mj-ea"/>
          <a:cs typeface="MS Gothic" charset="0"/>
        </a:defRPr>
      </a:lvl1pPr>
      <a:lvl2pPr algn="ctr" defTabSz="449263" rtl="0" eaLnBrk="0" fontAlgn="base" hangingPunct="0">
        <a:lnSpc>
          <a:spcPct val="151000"/>
        </a:lnSpc>
        <a:spcBef>
          <a:spcPct val="0"/>
        </a:spcBef>
        <a:spcAft>
          <a:spcPct val="0"/>
        </a:spcAft>
        <a:buClr>
          <a:srgbClr val="000000"/>
        </a:buClr>
        <a:buSzPct val="100000"/>
        <a:buFont typeface="Times New Roman" charset="0"/>
        <a:defRPr sz="2800" b="1">
          <a:solidFill>
            <a:srgbClr val="000000"/>
          </a:solidFill>
          <a:latin typeface="Verdana" pitchFamily="32" charset="0"/>
          <a:ea typeface="MS Gothic" charset="-128"/>
          <a:cs typeface="MS Gothic" charset="0"/>
        </a:defRPr>
      </a:lvl2pPr>
      <a:lvl3pPr algn="ctr" defTabSz="449263" rtl="0" eaLnBrk="0" fontAlgn="base" hangingPunct="0">
        <a:lnSpc>
          <a:spcPct val="151000"/>
        </a:lnSpc>
        <a:spcBef>
          <a:spcPct val="0"/>
        </a:spcBef>
        <a:spcAft>
          <a:spcPct val="0"/>
        </a:spcAft>
        <a:buClr>
          <a:srgbClr val="000000"/>
        </a:buClr>
        <a:buSzPct val="100000"/>
        <a:buFont typeface="Times New Roman" charset="0"/>
        <a:defRPr sz="2800" b="1">
          <a:solidFill>
            <a:srgbClr val="000000"/>
          </a:solidFill>
          <a:latin typeface="Verdana" pitchFamily="32" charset="0"/>
          <a:ea typeface="MS Gothic" charset="-128"/>
          <a:cs typeface="MS Gothic" charset="0"/>
        </a:defRPr>
      </a:lvl3pPr>
      <a:lvl4pPr algn="ctr" defTabSz="449263" rtl="0" eaLnBrk="0" fontAlgn="base" hangingPunct="0">
        <a:lnSpc>
          <a:spcPct val="151000"/>
        </a:lnSpc>
        <a:spcBef>
          <a:spcPct val="0"/>
        </a:spcBef>
        <a:spcAft>
          <a:spcPct val="0"/>
        </a:spcAft>
        <a:buClr>
          <a:srgbClr val="000000"/>
        </a:buClr>
        <a:buSzPct val="100000"/>
        <a:buFont typeface="Times New Roman" charset="0"/>
        <a:defRPr sz="2800" b="1">
          <a:solidFill>
            <a:srgbClr val="000000"/>
          </a:solidFill>
          <a:latin typeface="Verdana" pitchFamily="32" charset="0"/>
          <a:ea typeface="MS Gothic" charset="-128"/>
          <a:cs typeface="MS Gothic" charset="0"/>
        </a:defRPr>
      </a:lvl4pPr>
      <a:lvl5pPr algn="ctr" defTabSz="449263" rtl="0" eaLnBrk="0" fontAlgn="base" hangingPunct="0">
        <a:lnSpc>
          <a:spcPct val="151000"/>
        </a:lnSpc>
        <a:spcBef>
          <a:spcPct val="0"/>
        </a:spcBef>
        <a:spcAft>
          <a:spcPct val="0"/>
        </a:spcAft>
        <a:buClr>
          <a:srgbClr val="000000"/>
        </a:buClr>
        <a:buSzPct val="100000"/>
        <a:buFont typeface="Times New Roman" charset="0"/>
        <a:defRPr sz="2800" b="1">
          <a:solidFill>
            <a:srgbClr val="000000"/>
          </a:solidFill>
          <a:latin typeface="Verdana" pitchFamily="32" charset="0"/>
          <a:ea typeface="MS Gothic" charset="-128"/>
          <a:cs typeface="MS Gothic" charset="0"/>
        </a:defRPr>
      </a:lvl5pPr>
      <a:lvl6pPr marL="2514600" indent="-228600" algn="ctr" defTabSz="449263" rtl="0" eaLnBrk="0" fontAlgn="base" hangingPunct="0">
        <a:lnSpc>
          <a:spcPct val="151000"/>
        </a:lnSpc>
        <a:spcBef>
          <a:spcPct val="0"/>
        </a:spcBef>
        <a:spcAft>
          <a:spcPct val="0"/>
        </a:spcAft>
        <a:buClr>
          <a:srgbClr val="000000"/>
        </a:buClr>
        <a:buSzPct val="100000"/>
        <a:buFont typeface="Times New Roman" pitchFamily="16" charset="0"/>
        <a:defRPr sz="2800" b="1">
          <a:solidFill>
            <a:srgbClr val="000000"/>
          </a:solidFill>
          <a:latin typeface="Verdana" pitchFamily="32" charset="0"/>
          <a:ea typeface="MS Gothic" charset="-128"/>
        </a:defRPr>
      </a:lvl6pPr>
      <a:lvl7pPr marL="2971800" indent="-228600" algn="ctr" defTabSz="449263" rtl="0" eaLnBrk="0" fontAlgn="base" hangingPunct="0">
        <a:lnSpc>
          <a:spcPct val="151000"/>
        </a:lnSpc>
        <a:spcBef>
          <a:spcPct val="0"/>
        </a:spcBef>
        <a:spcAft>
          <a:spcPct val="0"/>
        </a:spcAft>
        <a:buClr>
          <a:srgbClr val="000000"/>
        </a:buClr>
        <a:buSzPct val="100000"/>
        <a:buFont typeface="Times New Roman" pitchFamily="16" charset="0"/>
        <a:defRPr sz="2800" b="1">
          <a:solidFill>
            <a:srgbClr val="000000"/>
          </a:solidFill>
          <a:latin typeface="Verdana" pitchFamily="32" charset="0"/>
          <a:ea typeface="MS Gothic" charset="-128"/>
        </a:defRPr>
      </a:lvl7pPr>
      <a:lvl8pPr marL="3429000" indent="-228600" algn="ctr" defTabSz="449263" rtl="0" eaLnBrk="0" fontAlgn="base" hangingPunct="0">
        <a:lnSpc>
          <a:spcPct val="151000"/>
        </a:lnSpc>
        <a:spcBef>
          <a:spcPct val="0"/>
        </a:spcBef>
        <a:spcAft>
          <a:spcPct val="0"/>
        </a:spcAft>
        <a:buClr>
          <a:srgbClr val="000000"/>
        </a:buClr>
        <a:buSzPct val="100000"/>
        <a:buFont typeface="Times New Roman" pitchFamily="16" charset="0"/>
        <a:defRPr sz="2800" b="1">
          <a:solidFill>
            <a:srgbClr val="000000"/>
          </a:solidFill>
          <a:latin typeface="Verdana" pitchFamily="32" charset="0"/>
          <a:ea typeface="MS Gothic" charset="-128"/>
        </a:defRPr>
      </a:lvl8pPr>
      <a:lvl9pPr marL="3886200" indent="-228600" algn="ctr" defTabSz="449263" rtl="0" eaLnBrk="0" fontAlgn="base" hangingPunct="0">
        <a:lnSpc>
          <a:spcPct val="151000"/>
        </a:lnSpc>
        <a:spcBef>
          <a:spcPct val="0"/>
        </a:spcBef>
        <a:spcAft>
          <a:spcPct val="0"/>
        </a:spcAft>
        <a:buClr>
          <a:srgbClr val="000000"/>
        </a:buClr>
        <a:buSzPct val="100000"/>
        <a:buFont typeface="Times New Roman" pitchFamily="16" charset="0"/>
        <a:defRPr sz="2800" b="1">
          <a:solidFill>
            <a:srgbClr val="000000"/>
          </a:solidFill>
          <a:latin typeface="Verdana" pitchFamily="32" charset="0"/>
          <a:ea typeface="MS Gothic" charset="-128"/>
        </a:defRPr>
      </a:lvl9pPr>
    </p:titleStyle>
    <p:body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nsilium.europa.eu/en/press/press-releases/2015/12/08-ecofin-conclusions-business-taxati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uropa.eu/rapid/press-release_IP-15-5880_en.htm" TargetMode="External"/><Relationship Id="rId4" Type="http://schemas.openxmlformats.org/officeDocument/2006/relationships/hyperlink" Target="http://ftalphaville.ft.com/2015/10/21/2142483/the-case-against-luxembourg/" TargetMode="External"/><Relationship Id="rId1" Type="http://schemas.openxmlformats.org/officeDocument/2006/relationships/slideLayout" Target="../slideLayouts/slideLayout2.xml"/><Relationship Id="rId2" Type="http://schemas.openxmlformats.org/officeDocument/2006/relationships/hyperlink" Target="http://ec.europa.eu/competition/state_aid/cases/253203/253203_1590108_107_2.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323850" y="2060575"/>
            <a:ext cx="8459788" cy="1152525"/>
          </a:xfrm>
          <a:solidFill>
            <a:srgbClr val="00FF00"/>
          </a:solidFill>
        </p:spPr>
        <p:txBody>
          <a:bodyPr lIns="90000" tIns="46800" rIns="90000" bIns="46800"/>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a:latin typeface="Verdana" charset="0"/>
                <a:ea typeface="MS Gothic" charset="0"/>
              </a:rPr>
              <a:t>Government of </a:t>
            </a:r>
            <a:r>
              <a:rPr lang="en-GB" sz="3200" dirty="0" smtClean="0">
                <a:latin typeface="Verdana" charset="0"/>
                <a:ea typeface="MS Gothic" charset="0"/>
              </a:rPr>
              <a:t>Luxembourg: </a:t>
            </a:r>
            <a:r>
              <a:rPr lang="en-GB" sz="3200" dirty="0">
                <a:latin typeface="Verdana" charset="0"/>
                <a:ea typeface="MS Gothic" charset="0"/>
              </a:rPr>
              <a:t>obstructing </a:t>
            </a:r>
            <a:r>
              <a:rPr lang="en-GB" sz="3200" dirty="0" smtClean="0">
                <a:latin typeface="Verdana" charset="0"/>
                <a:ea typeface="MS Gothic" charset="0"/>
              </a:rPr>
              <a:t>European tax reforms</a:t>
            </a:r>
            <a:endParaRPr lang="en-GB" sz="1800" dirty="0">
              <a:latin typeface="Verdana" charset="0"/>
              <a:ea typeface="MS Gothic" charset="0"/>
            </a:endParaRPr>
          </a:p>
        </p:txBody>
      </p:sp>
    </p:spTree>
    <p:extLst>
      <p:ext uri="{BB962C8B-B14F-4D97-AF65-F5344CB8AC3E}">
        <p14:creationId xmlns:p14="http://schemas.microsoft.com/office/powerpoint/2010/main" val="10614182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Screen Shot 2016-03-07 at 07.1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6632"/>
            <a:ext cx="5976664" cy="6067095"/>
          </a:xfrm>
          <a:prstGeom prst="rect">
            <a:avLst/>
          </a:prstGeom>
        </p:spPr>
      </p:pic>
      <p:sp>
        <p:nvSpPr>
          <p:cNvPr id="5" name="Textfeld 5"/>
          <p:cNvSpPr txBox="1">
            <a:spLocks noChangeArrowheads="1"/>
          </p:cNvSpPr>
          <p:nvPr/>
        </p:nvSpPr>
        <p:spPr bwMode="auto">
          <a:xfrm rot="5400000" flipV="1">
            <a:off x="-2533662" y="3177851"/>
            <a:ext cx="56880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smtClean="0">
                <a:solidFill>
                  <a:schemeClr val="tx1"/>
                </a:solidFill>
              </a:rPr>
              <a:t>Final </a:t>
            </a:r>
            <a:r>
              <a:rPr lang="de-DE" sz="1100" dirty="0" err="1" smtClean="0">
                <a:solidFill>
                  <a:schemeClr val="tx1"/>
                </a:solidFill>
              </a:rPr>
              <a:t>report</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TAXE </a:t>
            </a:r>
            <a:r>
              <a:rPr lang="de-DE" sz="1100" dirty="0" err="1" smtClean="0">
                <a:solidFill>
                  <a:schemeClr val="tx1"/>
                </a:solidFill>
              </a:rPr>
              <a:t>committee</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European </a:t>
            </a:r>
            <a:r>
              <a:rPr lang="de-DE" sz="1100" dirty="0" err="1" smtClean="0">
                <a:solidFill>
                  <a:schemeClr val="tx1"/>
                </a:solidFill>
              </a:rPr>
              <a:t>Parliament</a:t>
            </a:r>
            <a:r>
              <a:rPr lang="de-DE" sz="1100" dirty="0" smtClean="0">
                <a:solidFill>
                  <a:schemeClr val="tx1"/>
                </a:solidFill>
              </a:rPr>
              <a:t>, </a:t>
            </a:r>
            <a:r>
              <a:rPr lang="de-DE" sz="1100" dirty="0" err="1" smtClean="0">
                <a:solidFill>
                  <a:schemeClr val="tx1"/>
                </a:solidFill>
              </a:rPr>
              <a:t>adopted</a:t>
            </a:r>
            <a:r>
              <a:rPr lang="de-DE" sz="1100" dirty="0" smtClean="0">
                <a:solidFill>
                  <a:schemeClr val="tx1"/>
                </a:solidFill>
              </a:rPr>
              <a:t> 25th </a:t>
            </a:r>
            <a:r>
              <a:rPr lang="de-DE" sz="1100" dirty="0" err="1" smtClean="0">
                <a:solidFill>
                  <a:schemeClr val="tx1"/>
                </a:solidFill>
              </a:rPr>
              <a:t>of</a:t>
            </a:r>
            <a:r>
              <a:rPr lang="de-DE" sz="1100" dirty="0" smtClean="0">
                <a:solidFill>
                  <a:schemeClr val="tx1"/>
                </a:solidFill>
              </a:rPr>
              <a:t> November 2015</a:t>
            </a:r>
          </a:p>
          <a:p>
            <a:endParaRPr lang="de-DE" sz="1100" dirty="0">
              <a:solidFill>
                <a:schemeClr val="tx1"/>
              </a:solidFill>
            </a:endParaRPr>
          </a:p>
        </p:txBody>
      </p:sp>
    </p:spTree>
    <p:extLst>
      <p:ext uri="{BB962C8B-B14F-4D97-AF65-F5344CB8AC3E}">
        <p14:creationId xmlns:p14="http://schemas.microsoft.com/office/powerpoint/2010/main" val="16517176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Screen Shot 2016-03-07 at 07.18.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704856" cy="815899"/>
          </a:xfrm>
          <a:prstGeom prst="rect">
            <a:avLst/>
          </a:prstGeom>
        </p:spPr>
      </p:pic>
      <p:sp>
        <p:nvSpPr>
          <p:cNvPr id="5" name="Textfeld 5"/>
          <p:cNvSpPr txBox="1">
            <a:spLocks noChangeArrowheads="1"/>
          </p:cNvSpPr>
          <p:nvPr/>
        </p:nvSpPr>
        <p:spPr bwMode="auto">
          <a:xfrm rot="5400000" flipV="1">
            <a:off x="-2533662" y="3177851"/>
            <a:ext cx="56880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smtClean="0">
                <a:solidFill>
                  <a:schemeClr val="tx1"/>
                </a:solidFill>
              </a:rPr>
              <a:t>Final </a:t>
            </a:r>
            <a:r>
              <a:rPr lang="de-DE" sz="1100" dirty="0" err="1" smtClean="0">
                <a:solidFill>
                  <a:schemeClr val="tx1"/>
                </a:solidFill>
              </a:rPr>
              <a:t>report</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TAXE </a:t>
            </a:r>
            <a:r>
              <a:rPr lang="de-DE" sz="1100" dirty="0" err="1" smtClean="0">
                <a:solidFill>
                  <a:schemeClr val="tx1"/>
                </a:solidFill>
              </a:rPr>
              <a:t>committee</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European </a:t>
            </a:r>
            <a:r>
              <a:rPr lang="de-DE" sz="1100" dirty="0" err="1" smtClean="0">
                <a:solidFill>
                  <a:schemeClr val="tx1"/>
                </a:solidFill>
              </a:rPr>
              <a:t>Parliament</a:t>
            </a:r>
            <a:r>
              <a:rPr lang="de-DE" sz="1100" dirty="0" smtClean="0">
                <a:solidFill>
                  <a:schemeClr val="tx1"/>
                </a:solidFill>
              </a:rPr>
              <a:t>, </a:t>
            </a:r>
            <a:r>
              <a:rPr lang="de-DE" sz="1100" dirty="0" err="1" smtClean="0">
                <a:solidFill>
                  <a:schemeClr val="tx1"/>
                </a:solidFill>
              </a:rPr>
              <a:t>adopted</a:t>
            </a:r>
            <a:r>
              <a:rPr lang="de-DE" sz="1100" dirty="0" smtClean="0">
                <a:solidFill>
                  <a:schemeClr val="tx1"/>
                </a:solidFill>
              </a:rPr>
              <a:t> 25th </a:t>
            </a:r>
            <a:r>
              <a:rPr lang="de-DE" sz="1100" dirty="0" err="1" smtClean="0">
                <a:solidFill>
                  <a:schemeClr val="tx1"/>
                </a:solidFill>
              </a:rPr>
              <a:t>of</a:t>
            </a:r>
            <a:r>
              <a:rPr lang="de-DE" sz="1100" dirty="0" smtClean="0">
                <a:solidFill>
                  <a:schemeClr val="tx1"/>
                </a:solidFill>
              </a:rPr>
              <a:t> November 2015</a:t>
            </a:r>
          </a:p>
          <a:p>
            <a:endParaRPr lang="de-DE" sz="1100" dirty="0">
              <a:solidFill>
                <a:schemeClr val="tx1"/>
              </a:solidFill>
            </a:endParaRPr>
          </a:p>
        </p:txBody>
      </p:sp>
      <p:pic>
        <p:nvPicPr>
          <p:cNvPr id="6" name="Bild 5" descr="Screen Shot 2016-03-07 at 07.21.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132856"/>
            <a:ext cx="7848872" cy="1735808"/>
          </a:xfrm>
          <a:prstGeom prst="rect">
            <a:avLst/>
          </a:prstGeom>
        </p:spPr>
      </p:pic>
    </p:spTree>
    <p:extLst>
      <p:ext uri="{BB962C8B-B14F-4D97-AF65-F5344CB8AC3E}">
        <p14:creationId xmlns:p14="http://schemas.microsoft.com/office/powerpoint/2010/main" val="19164352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creen Shot 2016-03-07 at 07.57.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988840"/>
            <a:ext cx="8196262" cy="3281660"/>
          </a:xfrm>
          <a:prstGeom prst="rect">
            <a:avLst/>
          </a:prstGeom>
        </p:spPr>
      </p:pic>
      <p:sp>
        <p:nvSpPr>
          <p:cNvPr id="7" name="Rectangle 2"/>
          <p:cNvSpPr txBox="1">
            <a:spLocks noChangeArrowheads="1"/>
          </p:cNvSpPr>
          <p:nvPr/>
        </p:nvSpPr>
        <p:spPr bwMode="auto">
          <a:xfrm>
            <a:off x="683568" y="548680"/>
            <a:ext cx="835183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pPr marL="0">
              <a:lnSpc>
                <a:spcPct val="100000"/>
              </a:lnSpc>
              <a:spcBef>
                <a:spcPts val="0"/>
              </a:spcBef>
              <a:spcAft>
                <a:spcPts val="600"/>
              </a:spcAft>
            </a:pPr>
            <a:r>
              <a:rPr lang="en-GB" sz="1800" b="1" dirty="0" smtClean="0">
                <a:latin typeface="Verdana" charset="0"/>
                <a:ea typeface="MS Gothic" charset="0"/>
              </a:rPr>
              <a:t>EU </a:t>
            </a:r>
            <a:r>
              <a:rPr lang="en-GB" sz="1800" b="1" dirty="0">
                <a:latin typeface="Verdana" charset="0"/>
                <a:ea typeface="MS Gothic" charset="0"/>
              </a:rPr>
              <a:t>Commission </a:t>
            </a:r>
            <a:r>
              <a:rPr lang="en-GB" sz="1800" b="1" dirty="0" smtClean="0">
                <a:latin typeface="Verdana" charset="0"/>
                <a:ea typeface="MS Gothic" charset="0"/>
              </a:rPr>
              <a:t>on the 17</a:t>
            </a:r>
            <a:r>
              <a:rPr lang="en-GB" sz="1800" b="1" baseline="30000" dirty="0" smtClean="0">
                <a:latin typeface="Verdana" charset="0"/>
                <a:ea typeface="MS Gothic" charset="0"/>
              </a:rPr>
              <a:t>th</a:t>
            </a:r>
            <a:r>
              <a:rPr lang="en-GB" sz="1800" b="1" dirty="0" smtClean="0">
                <a:latin typeface="Verdana" charset="0"/>
                <a:ea typeface="MS Gothic" charset="0"/>
              </a:rPr>
              <a:t> of March 2015:</a:t>
            </a:r>
          </a:p>
          <a:p>
            <a:pPr marL="0">
              <a:lnSpc>
                <a:spcPct val="100000"/>
              </a:lnSpc>
              <a:spcBef>
                <a:spcPts val="0"/>
              </a:spcBef>
              <a:spcAft>
                <a:spcPts val="0"/>
              </a:spcAft>
            </a:pPr>
            <a:r>
              <a:rPr lang="en-GB" sz="1800" b="1" dirty="0" smtClean="0">
                <a:latin typeface="Verdana" charset="0"/>
                <a:ea typeface="MS Gothic" charset="0"/>
              </a:rPr>
              <a:t>“Communication from the Commission to the European Parliament and the Council on </a:t>
            </a:r>
            <a:r>
              <a:rPr lang="en-GB" sz="1800" b="1" dirty="0">
                <a:latin typeface="Verdana" charset="0"/>
                <a:ea typeface="MS Gothic" charset="0"/>
              </a:rPr>
              <a:t>tax transparency to fight tax evasion and </a:t>
            </a:r>
            <a:r>
              <a:rPr lang="en-GB" sz="1800" b="1" dirty="0" smtClean="0">
                <a:latin typeface="Verdana" charset="0"/>
                <a:ea typeface="MS Gothic" charset="0"/>
              </a:rPr>
              <a:t>avoidance”</a:t>
            </a:r>
            <a:endParaRPr lang="en-GB" sz="1800" b="1" dirty="0">
              <a:latin typeface="Verdana" charset="0"/>
              <a:ea typeface="MS Gothic" charset="0"/>
            </a:endParaRPr>
          </a:p>
          <a:p>
            <a:pPr marL="0" indent="0">
              <a:lnSpc>
                <a:spcPct val="100000"/>
              </a:lnSpc>
              <a:spcBef>
                <a:spcPts val="0"/>
              </a:spcBef>
              <a:spcAft>
                <a:spcPts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dirty="0">
              <a:latin typeface="Verdana" charset="0"/>
              <a:ea typeface="MS Gothic" charset="0"/>
            </a:endParaRPr>
          </a:p>
        </p:txBody>
      </p:sp>
    </p:spTree>
    <p:extLst>
      <p:ext uri="{BB962C8B-B14F-4D97-AF65-F5344CB8AC3E}">
        <p14:creationId xmlns:p14="http://schemas.microsoft.com/office/powerpoint/2010/main" val="1750179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83568" y="332656"/>
            <a:ext cx="835183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pPr marL="0">
              <a:lnSpc>
                <a:spcPct val="100000"/>
              </a:lnSpc>
              <a:spcBef>
                <a:spcPts val="0"/>
              </a:spcBef>
              <a:spcAft>
                <a:spcPts val="600"/>
              </a:spcAft>
            </a:pPr>
            <a:r>
              <a:rPr lang="en-GB" sz="1800" b="1" dirty="0" smtClean="0">
                <a:latin typeface="Verdana" charset="0"/>
                <a:ea typeface="MS Gothic" charset="0"/>
              </a:rPr>
              <a:t>EU </a:t>
            </a:r>
            <a:r>
              <a:rPr lang="en-GB" sz="1800" b="1" dirty="0">
                <a:latin typeface="Verdana" charset="0"/>
                <a:ea typeface="MS Gothic" charset="0"/>
              </a:rPr>
              <a:t>Commission </a:t>
            </a:r>
            <a:r>
              <a:rPr lang="en-GB" sz="1800" b="1" dirty="0" smtClean="0">
                <a:latin typeface="Verdana" charset="0"/>
                <a:ea typeface="MS Gothic" charset="0"/>
              </a:rPr>
              <a:t>on the 17</a:t>
            </a:r>
            <a:r>
              <a:rPr lang="en-GB" sz="1800" b="1" baseline="30000" dirty="0" smtClean="0">
                <a:latin typeface="Verdana" charset="0"/>
                <a:ea typeface="MS Gothic" charset="0"/>
              </a:rPr>
              <a:t>th</a:t>
            </a:r>
            <a:r>
              <a:rPr lang="en-GB" sz="1800" b="1" dirty="0" smtClean="0">
                <a:latin typeface="Verdana" charset="0"/>
                <a:ea typeface="MS Gothic" charset="0"/>
              </a:rPr>
              <a:t> of June 2015:</a:t>
            </a:r>
          </a:p>
          <a:p>
            <a:pPr marL="0">
              <a:lnSpc>
                <a:spcPct val="100000"/>
              </a:lnSpc>
              <a:spcBef>
                <a:spcPts val="0"/>
              </a:spcBef>
              <a:spcAft>
                <a:spcPts val="0"/>
              </a:spcAft>
            </a:pPr>
            <a:r>
              <a:rPr lang="en-GB" sz="1800" b="1" dirty="0" smtClean="0">
                <a:latin typeface="Verdana" charset="0"/>
                <a:ea typeface="MS Gothic" charset="0"/>
              </a:rPr>
              <a:t>“Communication from the Commission to the European Parliament and the Council: A fair and efficient corporate tax system in the European Union”</a:t>
            </a:r>
            <a:endParaRPr lang="en-GB" sz="1800" b="1" dirty="0">
              <a:latin typeface="Verdana" charset="0"/>
              <a:ea typeface="MS Gothic" charset="0"/>
            </a:endParaRPr>
          </a:p>
          <a:p>
            <a:pPr marL="0" indent="0">
              <a:lnSpc>
                <a:spcPct val="100000"/>
              </a:lnSpc>
              <a:spcBef>
                <a:spcPts val="0"/>
              </a:spcBef>
              <a:spcAft>
                <a:spcPts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dirty="0">
              <a:latin typeface="Verdana" charset="0"/>
              <a:ea typeface="MS Gothic" charset="0"/>
            </a:endParaRPr>
          </a:p>
        </p:txBody>
      </p:sp>
      <p:pic>
        <p:nvPicPr>
          <p:cNvPr id="2" name="Bild 1" descr="Screen Shot 2016-03-07 at 08.0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852936"/>
            <a:ext cx="5073445" cy="3368727"/>
          </a:xfrm>
          <a:prstGeom prst="rect">
            <a:avLst/>
          </a:prstGeom>
        </p:spPr>
      </p:pic>
      <p:pic>
        <p:nvPicPr>
          <p:cNvPr id="3" name="Bild 2" descr="Screen Shot 2016-03-07 at 08.12.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700808"/>
            <a:ext cx="7632848" cy="1031050"/>
          </a:xfrm>
          <a:prstGeom prst="rect">
            <a:avLst/>
          </a:prstGeom>
        </p:spPr>
      </p:pic>
    </p:spTree>
    <p:extLst>
      <p:ext uri="{BB962C8B-B14F-4D97-AF65-F5344CB8AC3E}">
        <p14:creationId xmlns:p14="http://schemas.microsoft.com/office/powerpoint/2010/main" val="41552934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548680"/>
            <a:ext cx="7974012" cy="1287462"/>
          </a:xfrm>
        </p:spPr>
        <p:txBody>
          <a:bodyPr/>
          <a:lstStyle/>
          <a:p>
            <a:pPr marL="0">
              <a:lnSpc>
                <a:spcPct val="100000"/>
              </a:lnSpc>
              <a:spcBef>
                <a:spcPts val="0"/>
              </a:spcBef>
              <a:spcAft>
                <a:spcPts val="600"/>
              </a:spcAft>
            </a:pPr>
            <a:r>
              <a:rPr lang="en-GB" sz="1800" dirty="0">
                <a:latin typeface="Verdana" charset="0"/>
                <a:ea typeface="MS Gothic" charset="0"/>
              </a:rPr>
              <a:t>EU Commission on the 17</a:t>
            </a:r>
            <a:r>
              <a:rPr lang="en-GB" sz="1800" baseline="30000" dirty="0">
                <a:latin typeface="Verdana" charset="0"/>
                <a:ea typeface="MS Gothic" charset="0"/>
              </a:rPr>
              <a:t>th</a:t>
            </a:r>
            <a:r>
              <a:rPr lang="en-GB" sz="1800" dirty="0">
                <a:latin typeface="Verdana" charset="0"/>
                <a:ea typeface="MS Gothic" charset="0"/>
              </a:rPr>
              <a:t> of June 2015:</a:t>
            </a:r>
            <a:br>
              <a:rPr lang="en-GB" sz="1800" dirty="0">
                <a:latin typeface="Verdana" charset="0"/>
                <a:ea typeface="MS Gothic" charset="0"/>
              </a:rPr>
            </a:br>
            <a:r>
              <a:rPr lang="en-GB" sz="1800" dirty="0">
                <a:latin typeface="Verdana" charset="0"/>
                <a:ea typeface="MS Gothic" charset="0"/>
              </a:rPr>
              <a:t>“Communication from the Commission to the European Parliament and the Council: A fair and efficient corporate tax system in the European Union”</a:t>
            </a:r>
            <a:br>
              <a:rPr lang="en-GB" sz="1800" dirty="0">
                <a:latin typeface="Verdana" charset="0"/>
                <a:ea typeface="MS Gothic" charset="0"/>
              </a:rPr>
            </a:br>
            <a:r>
              <a:rPr lang="en-GB" sz="1800" dirty="0" smtClean="0">
                <a:latin typeface="Verdana" charset="0"/>
                <a:ea typeface="MS Gothic" charset="0"/>
              </a:rPr>
              <a:t/>
            </a:r>
            <a:br>
              <a:rPr lang="en-GB" sz="1800" dirty="0" smtClean="0">
                <a:latin typeface="Verdana" charset="0"/>
                <a:ea typeface="MS Gothic" charset="0"/>
              </a:rPr>
            </a:br>
            <a:r>
              <a:rPr lang="en-GB" sz="1800" dirty="0" smtClean="0">
                <a:latin typeface="Verdana" charset="0"/>
                <a:ea typeface="MS Gothic" charset="0"/>
              </a:rPr>
              <a:t>Questions &amp; Answers</a:t>
            </a:r>
            <a:endParaRPr lang="de-DE" sz="1800" b="0" dirty="0"/>
          </a:p>
        </p:txBody>
      </p:sp>
      <p:pic>
        <p:nvPicPr>
          <p:cNvPr id="5" name="Bild 4" descr="Screen Shot 2016-03-07 at 08.2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420888"/>
            <a:ext cx="7956376" cy="1735341"/>
          </a:xfrm>
          <a:prstGeom prst="rect">
            <a:avLst/>
          </a:prstGeom>
        </p:spPr>
      </p:pic>
      <p:sp>
        <p:nvSpPr>
          <p:cNvPr id="6" name="Textfeld 5"/>
          <p:cNvSpPr txBox="1">
            <a:spLocks noChangeArrowheads="1"/>
          </p:cNvSpPr>
          <p:nvPr/>
        </p:nvSpPr>
        <p:spPr bwMode="auto">
          <a:xfrm rot="5400000" flipV="1">
            <a:off x="-2533662" y="3262489"/>
            <a:ext cx="5688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a:solidFill>
                  <a:schemeClr val="tx1"/>
                </a:solidFill>
              </a:rPr>
              <a:t>http://</a:t>
            </a:r>
            <a:r>
              <a:rPr lang="de-DE" sz="1100" dirty="0" err="1">
                <a:solidFill>
                  <a:schemeClr val="tx1"/>
                </a:solidFill>
              </a:rPr>
              <a:t>europa.eu</a:t>
            </a:r>
            <a:r>
              <a:rPr lang="de-DE" sz="1100" dirty="0">
                <a:solidFill>
                  <a:schemeClr val="tx1"/>
                </a:solidFill>
              </a:rPr>
              <a:t>/rapid/press-release_MEMO-15-5175_en.htm</a:t>
            </a:r>
          </a:p>
        </p:txBody>
      </p:sp>
    </p:spTree>
    <p:extLst>
      <p:ext uri="{BB962C8B-B14F-4D97-AF65-F5344CB8AC3E}">
        <p14:creationId xmlns:p14="http://schemas.microsoft.com/office/powerpoint/2010/main" val="984450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83568" y="548680"/>
            <a:ext cx="83518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pPr marL="0">
              <a:lnSpc>
                <a:spcPct val="100000"/>
              </a:lnSpc>
              <a:spcBef>
                <a:spcPts val="0"/>
              </a:spcBef>
              <a:spcAft>
                <a:spcPts val="600"/>
              </a:spcAft>
            </a:pPr>
            <a:endParaRPr lang="en-GB" sz="1800" b="1" dirty="0">
              <a:latin typeface="Verdana" charset="0"/>
              <a:ea typeface="MS Gothic" charset="0"/>
            </a:endParaRPr>
          </a:p>
          <a:p>
            <a:pPr marL="0">
              <a:lnSpc>
                <a:spcPct val="100000"/>
              </a:lnSpc>
              <a:spcBef>
                <a:spcPts val="0"/>
              </a:spcBef>
              <a:spcAft>
                <a:spcPts val="600"/>
              </a:spcAft>
            </a:pPr>
            <a:endParaRPr lang="en-GB" sz="1800" b="1" dirty="0">
              <a:latin typeface="Verdana" charset="0"/>
              <a:ea typeface="MS Gothic" charset="0"/>
            </a:endParaRPr>
          </a:p>
          <a:p>
            <a:pPr marL="0" indent="0">
              <a:lnSpc>
                <a:spcPct val="100000"/>
              </a:lnSpc>
              <a:spcBef>
                <a:spcPts val="0"/>
              </a:spcBef>
              <a:spcAft>
                <a:spcPts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dirty="0">
              <a:latin typeface="Verdana" charset="0"/>
              <a:ea typeface="MS Gothic" charset="0"/>
            </a:endParaRPr>
          </a:p>
        </p:txBody>
      </p:sp>
      <p:sp>
        <p:nvSpPr>
          <p:cNvPr id="4" name="Rectangle 2"/>
          <p:cNvSpPr txBox="1">
            <a:spLocks noChangeArrowheads="1"/>
          </p:cNvSpPr>
          <p:nvPr/>
        </p:nvSpPr>
        <p:spPr bwMode="auto">
          <a:xfrm>
            <a:off x="467544" y="548680"/>
            <a:ext cx="83518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pPr marL="0">
              <a:lnSpc>
                <a:spcPct val="100000"/>
              </a:lnSpc>
              <a:spcBef>
                <a:spcPts val="0"/>
              </a:spcBef>
              <a:spcAft>
                <a:spcPts val="600"/>
              </a:spcAft>
            </a:pPr>
            <a:r>
              <a:rPr lang="en-GB" b="1" dirty="0" smtClean="0">
                <a:latin typeface="Verdana" charset="0"/>
                <a:ea typeface="MS Gothic" charset="0"/>
              </a:rPr>
              <a:t>The Council’s </a:t>
            </a:r>
            <a:r>
              <a:rPr lang="en-GB" b="1" dirty="0">
                <a:latin typeface="Verdana" charset="0"/>
                <a:ea typeface="MS Gothic" charset="0"/>
              </a:rPr>
              <a:t>deliberations on the </a:t>
            </a:r>
          </a:p>
          <a:p>
            <a:pPr marL="0">
              <a:lnSpc>
                <a:spcPct val="100000"/>
              </a:lnSpc>
              <a:spcBef>
                <a:spcPts val="0"/>
              </a:spcBef>
              <a:spcAft>
                <a:spcPts val="600"/>
              </a:spcAft>
            </a:pPr>
            <a:r>
              <a:rPr lang="en-GB" b="1" dirty="0">
                <a:latin typeface="Verdana" charset="0"/>
                <a:ea typeface="MS Gothic" charset="0"/>
              </a:rPr>
              <a:t>reform of the Code of Conduct Group</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Five Proposals on 11</a:t>
            </a:r>
            <a:r>
              <a:rPr lang="en-GB" baseline="30000" dirty="0" smtClean="0">
                <a:latin typeface="Verdana" charset="0"/>
                <a:ea typeface="MS Gothic" charset="0"/>
              </a:rPr>
              <a:t>th</a:t>
            </a:r>
            <a:r>
              <a:rPr lang="en-GB" dirty="0" smtClean="0">
                <a:latin typeface="Verdana" charset="0"/>
                <a:ea typeface="MS Gothic" charset="0"/>
              </a:rPr>
              <a:t> of June 2015: </a:t>
            </a:r>
          </a:p>
          <a:p>
            <a:pPr lvl="1">
              <a:lnSpc>
                <a:spcPct val="100000"/>
              </a:lnSpc>
              <a:spcBef>
                <a:spcPts val="300"/>
              </a:spcBef>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http</a:t>
            </a:r>
            <a:r>
              <a:rPr lang="en-GB" dirty="0">
                <a:latin typeface="Verdana" charset="0"/>
                <a:ea typeface="MS Gothic" charset="0"/>
              </a:rPr>
              <a:t>://</a:t>
            </a:r>
            <a:r>
              <a:rPr lang="en-GB" dirty="0" err="1">
                <a:latin typeface="Verdana" charset="0"/>
                <a:ea typeface="MS Gothic" charset="0"/>
              </a:rPr>
              <a:t>data.consilium.europa.eu</a:t>
            </a:r>
            <a:r>
              <a:rPr lang="en-GB" dirty="0">
                <a:latin typeface="Verdana" charset="0"/>
                <a:ea typeface="MS Gothic" charset="0"/>
              </a:rPr>
              <a:t>/doc/document/ST-9620-2015-INIT/en/</a:t>
            </a:r>
            <a:r>
              <a:rPr lang="en-GB" dirty="0" err="1">
                <a:latin typeface="Verdana" charset="0"/>
                <a:ea typeface="MS Gothic" charset="0"/>
              </a:rPr>
              <a:t>pdf</a:t>
            </a:r>
            <a:endParaRPr lang="en-GB" dirty="0" smtClean="0">
              <a:latin typeface="Verdana" charset="0"/>
              <a:ea typeface="MS Gothic" charset="0"/>
            </a:endParaRPr>
          </a:p>
          <a:p>
            <a:pPr>
              <a:lnSpc>
                <a:spcPct val="100000"/>
              </a:lnSpc>
              <a:spcBef>
                <a:spcPts val="300"/>
              </a:spcBef>
              <a:spcAft>
                <a:spcPct val="0"/>
              </a:spcAft>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latin typeface="Verdana" charset="0"/>
                <a:ea typeface="MS Gothic" charset="0"/>
              </a:rPr>
              <a:t>EcoFin</a:t>
            </a:r>
            <a:r>
              <a:rPr lang="en-GB" dirty="0" smtClean="0">
                <a:latin typeface="Verdana" charset="0"/>
                <a:ea typeface="MS Gothic" charset="0"/>
              </a:rPr>
              <a:t>, 8</a:t>
            </a:r>
            <a:r>
              <a:rPr lang="en-GB" baseline="30000" dirty="0" smtClean="0">
                <a:latin typeface="Verdana" charset="0"/>
                <a:ea typeface="MS Gothic" charset="0"/>
              </a:rPr>
              <a:t>th</a:t>
            </a:r>
            <a:r>
              <a:rPr lang="en-GB" dirty="0" smtClean="0">
                <a:latin typeface="Verdana" charset="0"/>
                <a:ea typeface="MS Gothic" charset="0"/>
              </a:rPr>
              <a:t> December 2015 votes conclusions to reform the group and decided to finalize work on reform in the first half of 2016</a:t>
            </a:r>
          </a:p>
          <a:p>
            <a:pPr lvl="1">
              <a:lnSpc>
                <a:spcPct val="100000"/>
              </a:lnSpc>
              <a:spcBef>
                <a:spcPts val="300"/>
              </a:spcBef>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hlinkClick r:id="rId2"/>
              </a:rPr>
              <a:t>http://www.consilium.europa.eu/en/press/press-releases/2015/12/08-ecofin-conclusions-business-taxation</a:t>
            </a:r>
            <a:r>
              <a:rPr lang="en-GB" dirty="0" smtClean="0">
                <a:latin typeface="Verdana" charset="0"/>
                <a:ea typeface="MS Gothic" charset="0"/>
                <a:hlinkClick r:id="rId2"/>
              </a:rPr>
              <a:t>/</a:t>
            </a:r>
            <a:endParaRPr lang="en-GB" dirty="0" smtClean="0">
              <a:latin typeface="Verdana" charset="0"/>
              <a:ea typeface="MS Gothic" charset="0"/>
            </a:endParaRPr>
          </a:p>
          <a:p>
            <a:pPr>
              <a:lnSpc>
                <a:spcPct val="100000"/>
              </a:lnSpc>
              <a:spcBef>
                <a:spcPts val="300"/>
              </a:spcBef>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latin typeface="Verdana" charset="0"/>
                <a:ea typeface="MS Gothic" charset="0"/>
              </a:rPr>
              <a:t>EcoFin</a:t>
            </a:r>
            <a:r>
              <a:rPr lang="en-GB" dirty="0" smtClean="0">
                <a:latin typeface="Verdana" charset="0"/>
                <a:ea typeface="MS Gothic" charset="0"/>
              </a:rPr>
              <a:t>, 8</a:t>
            </a:r>
            <a:r>
              <a:rPr lang="en-GB" baseline="30000" dirty="0" smtClean="0">
                <a:latin typeface="Verdana" charset="0"/>
                <a:ea typeface="MS Gothic" charset="0"/>
              </a:rPr>
              <a:t>th</a:t>
            </a:r>
            <a:r>
              <a:rPr lang="en-GB" dirty="0" smtClean="0">
                <a:latin typeface="Verdana" charset="0"/>
                <a:ea typeface="MS Gothic" charset="0"/>
              </a:rPr>
              <a:t> March 2016</a:t>
            </a:r>
          </a:p>
          <a:p>
            <a:pPr lvl="1">
              <a:lnSpc>
                <a:spcPct val="100000"/>
              </a:lnSpc>
              <a:spcBef>
                <a:spcPts val="300"/>
              </a:spcBef>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Reformed criteria to be voted</a:t>
            </a:r>
          </a:p>
          <a:p>
            <a:pPr>
              <a:lnSpc>
                <a:spcPct val="100000"/>
              </a:lnSpc>
              <a:spcBef>
                <a:spcPts val="300"/>
              </a:spcBef>
              <a:spcAft>
                <a:spcPct val="0"/>
              </a:spcAft>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Font typeface="Times New Roman"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spTree>
    <p:extLst>
      <p:ext uri="{BB962C8B-B14F-4D97-AF65-F5344CB8AC3E}">
        <p14:creationId xmlns:p14="http://schemas.microsoft.com/office/powerpoint/2010/main" val="3684277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de-DE" dirty="0" smtClean="0"/>
              <a:t>Code </a:t>
            </a:r>
            <a:r>
              <a:rPr lang="de-DE" dirty="0" err="1" smtClean="0"/>
              <a:t>of</a:t>
            </a:r>
            <a:r>
              <a:rPr lang="de-DE" dirty="0" smtClean="0"/>
              <a:t> </a:t>
            </a:r>
            <a:r>
              <a:rPr lang="de-DE" dirty="0" err="1" smtClean="0"/>
              <a:t>Conduct</a:t>
            </a:r>
            <a:r>
              <a:rPr lang="de-DE" dirty="0" smtClean="0"/>
              <a:t> Group, 4th April 2015</a:t>
            </a:r>
            <a:br>
              <a:rPr lang="de-DE" dirty="0" smtClean="0"/>
            </a:br>
            <a:r>
              <a:rPr lang="de-DE" dirty="0" smtClean="0"/>
              <a:t>Mitschrift des dt. Finanzministeriums</a:t>
            </a:r>
            <a:endParaRPr lang="de-DE" dirty="0"/>
          </a:p>
        </p:txBody>
      </p:sp>
      <p:pic>
        <p:nvPicPr>
          <p:cNvPr id="4" name="Bild 3" descr="Screen Shot 2016-03-07 at 09.17.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1765300"/>
            <a:ext cx="5359400" cy="3314700"/>
          </a:xfrm>
          <a:prstGeom prst="rect">
            <a:avLst/>
          </a:prstGeom>
        </p:spPr>
      </p:pic>
    </p:spTree>
    <p:extLst>
      <p:ext uri="{BB962C8B-B14F-4D97-AF65-F5344CB8AC3E}">
        <p14:creationId xmlns:p14="http://schemas.microsoft.com/office/powerpoint/2010/main" val="11075771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27013"/>
            <a:ext cx="8496944" cy="1287462"/>
          </a:xfrm>
        </p:spPr>
        <p:txBody>
          <a:bodyPr/>
          <a:lstStyle/>
          <a:p>
            <a:pPr>
              <a:lnSpc>
                <a:spcPct val="100000"/>
              </a:lnSpc>
            </a:pPr>
            <a:r>
              <a:rPr lang="de-DE" dirty="0" err="1" smtClean="0"/>
              <a:t>Draft</a:t>
            </a:r>
            <a:r>
              <a:rPr lang="de-DE" dirty="0" smtClean="0"/>
              <a:t> </a:t>
            </a:r>
            <a:r>
              <a:rPr lang="de-DE" dirty="0" err="1" smtClean="0"/>
              <a:t>EcoFin</a:t>
            </a:r>
            <a:r>
              <a:rPr lang="de-DE" dirty="0" smtClean="0"/>
              <a:t> </a:t>
            </a:r>
            <a:r>
              <a:rPr lang="de-DE" dirty="0" err="1" smtClean="0"/>
              <a:t>Conclusions</a:t>
            </a:r>
            <a:r>
              <a:rPr lang="de-DE" dirty="0" smtClean="0"/>
              <a:t> „Future </a:t>
            </a:r>
            <a:r>
              <a:rPr lang="de-DE" dirty="0" err="1" smtClean="0"/>
              <a:t>of</a:t>
            </a:r>
            <a:r>
              <a:rPr lang="de-DE" dirty="0" smtClean="0"/>
              <a:t> </a:t>
            </a:r>
            <a:r>
              <a:rPr lang="de-DE" dirty="0" err="1" smtClean="0"/>
              <a:t>the</a:t>
            </a:r>
            <a:r>
              <a:rPr lang="de-DE" dirty="0" smtClean="0"/>
              <a:t> Code </a:t>
            </a:r>
            <a:r>
              <a:rPr lang="de-DE" dirty="0" err="1" smtClean="0"/>
              <a:t>of</a:t>
            </a:r>
            <a:r>
              <a:rPr lang="de-DE" dirty="0" smtClean="0"/>
              <a:t> </a:t>
            </a:r>
            <a:r>
              <a:rPr lang="de-DE" dirty="0" err="1" smtClean="0"/>
              <a:t>Conduct</a:t>
            </a:r>
            <a:r>
              <a:rPr lang="de-DE" dirty="0" smtClean="0"/>
              <a:t> (</a:t>
            </a:r>
            <a:r>
              <a:rPr lang="de-DE" dirty="0" err="1" smtClean="0"/>
              <a:t>business</a:t>
            </a:r>
            <a:r>
              <a:rPr lang="de-DE" dirty="0" smtClean="0"/>
              <a:t> </a:t>
            </a:r>
            <a:r>
              <a:rPr lang="de-DE" dirty="0" err="1" smtClean="0"/>
              <a:t>taxation</a:t>
            </a:r>
            <a:r>
              <a:rPr lang="de-DE" dirty="0" smtClean="0"/>
              <a:t>)</a:t>
            </a:r>
            <a:r>
              <a:rPr lang="de-DE" dirty="0" smtClean="0"/>
              <a:t>“: </a:t>
            </a:r>
            <a:r>
              <a:rPr lang="de-DE" dirty="0" err="1" smtClean="0"/>
              <a:t>Rights</a:t>
            </a:r>
            <a:r>
              <a:rPr lang="de-DE" dirty="0" smtClean="0"/>
              <a:t> </a:t>
            </a:r>
            <a:r>
              <a:rPr lang="de-DE" dirty="0" err="1" smtClean="0"/>
              <a:t>of</a:t>
            </a:r>
            <a:r>
              <a:rPr lang="de-DE" dirty="0" smtClean="0"/>
              <a:t> </a:t>
            </a:r>
            <a:r>
              <a:rPr lang="de-DE" dirty="0" err="1" smtClean="0"/>
              <a:t>the</a:t>
            </a:r>
            <a:r>
              <a:rPr lang="de-DE" dirty="0" smtClean="0"/>
              <a:t> European </a:t>
            </a:r>
            <a:r>
              <a:rPr lang="de-DE" dirty="0" err="1" smtClean="0"/>
              <a:t>Parliament</a:t>
            </a:r>
            <a:r>
              <a:rPr lang="de-DE" dirty="0" smtClean="0"/>
              <a:t> </a:t>
            </a:r>
            <a:r>
              <a:rPr lang="de-DE" dirty="0" err="1" smtClean="0"/>
              <a:t>deleted</a:t>
            </a:r>
            <a:endParaRPr lang="de-DE" dirty="0"/>
          </a:p>
        </p:txBody>
      </p:sp>
      <p:pic>
        <p:nvPicPr>
          <p:cNvPr id="8" name="Bild 7" descr="Screen Shot 2016-03-07 at 08.53.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832"/>
            <a:ext cx="4680979" cy="3024336"/>
          </a:xfrm>
          <a:prstGeom prst="rect">
            <a:avLst/>
          </a:prstGeom>
        </p:spPr>
      </p:pic>
      <p:pic>
        <p:nvPicPr>
          <p:cNvPr id="9" name="Bild 8" descr="Screen Shot 2016-03-07 at 08.56.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204" y="1916832"/>
            <a:ext cx="4499992" cy="2918405"/>
          </a:xfrm>
          <a:prstGeom prst="rect">
            <a:avLst/>
          </a:prstGeom>
        </p:spPr>
      </p:pic>
      <p:sp>
        <p:nvSpPr>
          <p:cNvPr id="12" name="Textfeld 11"/>
          <p:cNvSpPr txBox="1"/>
          <p:nvPr/>
        </p:nvSpPr>
        <p:spPr>
          <a:xfrm>
            <a:off x="467544" y="5229200"/>
            <a:ext cx="3096344" cy="369332"/>
          </a:xfrm>
          <a:prstGeom prst="rect">
            <a:avLst/>
          </a:prstGeom>
          <a:noFill/>
        </p:spPr>
        <p:txBody>
          <a:bodyPr wrap="square" rtlCol="0">
            <a:spAutoFit/>
          </a:bodyPr>
          <a:lstStyle/>
          <a:p>
            <a:r>
              <a:rPr lang="de-DE" sz="1800" b="1" dirty="0" err="1">
                <a:solidFill>
                  <a:schemeClr val="tx1"/>
                </a:solidFill>
              </a:rPr>
              <a:t>d</a:t>
            </a:r>
            <a:r>
              <a:rPr lang="de-DE" sz="1800" b="1" dirty="0" err="1" smtClean="0">
                <a:solidFill>
                  <a:schemeClr val="tx1"/>
                </a:solidFill>
              </a:rPr>
              <a:t>raft</a:t>
            </a:r>
            <a:r>
              <a:rPr lang="de-DE" sz="1800" b="1" dirty="0" smtClean="0">
                <a:solidFill>
                  <a:schemeClr val="tx1"/>
                </a:solidFill>
              </a:rPr>
              <a:t> </a:t>
            </a:r>
            <a:r>
              <a:rPr lang="de-DE" sz="1800" b="1" dirty="0" err="1" smtClean="0">
                <a:solidFill>
                  <a:schemeClr val="tx1"/>
                </a:solidFill>
              </a:rPr>
              <a:t>of</a:t>
            </a:r>
            <a:r>
              <a:rPr lang="de-DE" sz="1800" b="1" dirty="0" smtClean="0">
                <a:solidFill>
                  <a:schemeClr val="tx1"/>
                </a:solidFill>
              </a:rPr>
              <a:t> 26th </a:t>
            </a:r>
            <a:r>
              <a:rPr lang="de-DE" sz="1800" b="1" dirty="0" err="1" smtClean="0">
                <a:solidFill>
                  <a:schemeClr val="tx1"/>
                </a:solidFill>
              </a:rPr>
              <a:t>February</a:t>
            </a:r>
            <a:r>
              <a:rPr lang="de-DE" sz="1800" b="1" dirty="0" smtClean="0">
                <a:solidFill>
                  <a:schemeClr val="tx1"/>
                </a:solidFill>
              </a:rPr>
              <a:t> 2016</a:t>
            </a:r>
            <a:endParaRPr lang="de-DE" sz="1800" b="1" dirty="0">
              <a:solidFill>
                <a:schemeClr val="tx1"/>
              </a:solidFill>
            </a:endParaRPr>
          </a:p>
        </p:txBody>
      </p:sp>
      <p:sp>
        <p:nvSpPr>
          <p:cNvPr id="13" name="Textfeld 12"/>
          <p:cNvSpPr txBox="1"/>
          <p:nvPr/>
        </p:nvSpPr>
        <p:spPr>
          <a:xfrm>
            <a:off x="5076056" y="5203800"/>
            <a:ext cx="3096344" cy="369332"/>
          </a:xfrm>
          <a:prstGeom prst="rect">
            <a:avLst/>
          </a:prstGeom>
          <a:noFill/>
        </p:spPr>
        <p:txBody>
          <a:bodyPr wrap="square" rtlCol="0">
            <a:spAutoFit/>
          </a:bodyPr>
          <a:lstStyle/>
          <a:p>
            <a:r>
              <a:rPr lang="de-DE" sz="1800" b="1" dirty="0" err="1">
                <a:solidFill>
                  <a:schemeClr val="tx1"/>
                </a:solidFill>
              </a:rPr>
              <a:t>d</a:t>
            </a:r>
            <a:r>
              <a:rPr lang="de-DE" sz="1800" b="1" dirty="0" err="1" smtClean="0">
                <a:solidFill>
                  <a:schemeClr val="tx1"/>
                </a:solidFill>
              </a:rPr>
              <a:t>raft</a:t>
            </a:r>
            <a:r>
              <a:rPr lang="de-DE" sz="1800" b="1" dirty="0" smtClean="0">
                <a:solidFill>
                  <a:schemeClr val="tx1"/>
                </a:solidFill>
              </a:rPr>
              <a:t> </a:t>
            </a:r>
            <a:r>
              <a:rPr lang="de-DE" sz="1800" b="1" dirty="0" err="1" smtClean="0">
                <a:solidFill>
                  <a:schemeClr val="tx1"/>
                </a:solidFill>
              </a:rPr>
              <a:t>of</a:t>
            </a:r>
            <a:r>
              <a:rPr lang="de-DE" sz="1800" b="1" dirty="0" smtClean="0">
                <a:solidFill>
                  <a:schemeClr val="tx1"/>
                </a:solidFill>
              </a:rPr>
              <a:t> 4th March 2016</a:t>
            </a:r>
            <a:endParaRPr lang="de-DE" sz="1800" b="1" dirty="0">
              <a:solidFill>
                <a:schemeClr val="tx1"/>
              </a:solidFill>
            </a:endParaRPr>
          </a:p>
        </p:txBody>
      </p:sp>
    </p:spTree>
    <p:extLst>
      <p:ext uri="{BB962C8B-B14F-4D97-AF65-F5344CB8AC3E}">
        <p14:creationId xmlns:p14="http://schemas.microsoft.com/office/powerpoint/2010/main" val="15879756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520" y="227013"/>
            <a:ext cx="8766745" cy="1287462"/>
          </a:xfrm>
        </p:spPr>
        <p:txBody>
          <a:bodyPr/>
          <a:lstStyle/>
          <a:p>
            <a:pPr>
              <a:lnSpc>
                <a:spcPct val="100000"/>
              </a:lnSpc>
            </a:pPr>
            <a:r>
              <a:rPr lang="de-DE" dirty="0" smtClean="0"/>
              <a:t>Weisung des dt. Finanzministeriums </a:t>
            </a:r>
            <a:br>
              <a:rPr lang="de-DE" dirty="0" smtClean="0"/>
            </a:br>
            <a:r>
              <a:rPr lang="de-DE" dirty="0" smtClean="0"/>
              <a:t>zum </a:t>
            </a:r>
            <a:r>
              <a:rPr lang="de-DE" dirty="0" err="1" smtClean="0"/>
              <a:t>AStV</a:t>
            </a:r>
            <a:r>
              <a:rPr lang="de-DE" dirty="0" smtClean="0"/>
              <a:t> vom 2.3.2016</a:t>
            </a:r>
            <a:endParaRPr lang="de-DE" dirty="0"/>
          </a:p>
        </p:txBody>
      </p:sp>
      <p:pic>
        <p:nvPicPr>
          <p:cNvPr id="4" name="Bild 3" descr="Screen Shot 2016-03-07 at 08.45.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84784"/>
            <a:ext cx="7354912" cy="4585280"/>
          </a:xfrm>
          <a:prstGeom prst="rect">
            <a:avLst/>
          </a:prstGeom>
        </p:spPr>
      </p:pic>
    </p:spTree>
    <p:extLst>
      <p:ext uri="{BB962C8B-B14F-4D97-AF65-F5344CB8AC3E}">
        <p14:creationId xmlns:p14="http://schemas.microsoft.com/office/powerpoint/2010/main" val="4254282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323850" y="2060575"/>
            <a:ext cx="8459788" cy="1152525"/>
          </a:xfrm>
          <a:solidFill>
            <a:srgbClr val="00FF00"/>
          </a:solidFill>
        </p:spPr>
        <p:txBody>
          <a:bodyPr lIns="90000" tIns="46800" rIns="90000" bIns="46800"/>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a:latin typeface="Verdana" charset="0"/>
                <a:ea typeface="MS Gothic" charset="0"/>
              </a:rPr>
              <a:t>Government of </a:t>
            </a:r>
            <a:r>
              <a:rPr lang="en-GB" sz="3200" dirty="0" smtClean="0">
                <a:latin typeface="Verdana" charset="0"/>
                <a:ea typeface="MS Gothic" charset="0"/>
              </a:rPr>
              <a:t>the Netherlands: </a:t>
            </a:r>
            <a:r>
              <a:rPr lang="en-GB" sz="3200" dirty="0">
                <a:latin typeface="Verdana" charset="0"/>
                <a:ea typeface="MS Gothic" charset="0"/>
              </a:rPr>
              <a:t>obstructing the TAXE investigation</a:t>
            </a:r>
            <a:endParaRPr lang="en-GB" sz="1800" dirty="0">
              <a:latin typeface="Verdana" charset="0"/>
              <a:ea typeface="MS Gothic" charset="0"/>
            </a:endParaRPr>
          </a:p>
        </p:txBody>
      </p:sp>
    </p:spTree>
    <p:extLst>
      <p:ext uri="{BB962C8B-B14F-4D97-AF65-F5344CB8AC3E}">
        <p14:creationId xmlns:p14="http://schemas.microsoft.com/office/powerpoint/2010/main" val="24343405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Bild 4" descr="Screen Shot 2015-10-24 at 19.17.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Inhaltsplatzhalter 2"/>
          <p:cNvSpPr>
            <a:spLocks noGrp="1"/>
          </p:cNvSpPr>
          <p:nvPr>
            <p:ph idx="1"/>
          </p:nvPr>
        </p:nvSpPr>
        <p:spPr>
          <a:xfrm>
            <a:off x="971550" y="1484313"/>
            <a:ext cx="7974013" cy="3457575"/>
          </a:xfrm>
          <a:solidFill>
            <a:schemeClr val="bg1">
              <a:alpha val="78038"/>
            </a:schemeClr>
          </a:solidFill>
        </p:spPr>
        <p:txBody>
          <a:bodyPr/>
          <a:lstStyle/>
          <a:p>
            <a:pPr marL="0" indent="0"/>
            <a:r>
              <a:rPr lang="de-DE">
                <a:latin typeface="Verdana" charset="0"/>
                <a:ea typeface="MS Gothic" charset="0"/>
              </a:rPr>
              <a:t>Art. 4.3 of the Treaty on European Union</a:t>
            </a:r>
          </a:p>
          <a:p>
            <a:pPr marL="0" indent="0"/>
            <a:r>
              <a:rPr lang="de-DE">
                <a:latin typeface="Verdana" charset="0"/>
                <a:ea typeface="MS Gothic" charset="0"/>
              </a:rPr>
              <a:t>3. Pursuant to the principle of sincere cooperation, the Union and the Member States shall, in full mutual respect, assist each other in carrying out tasks which flow from the Treaties. ... </a:t>
            </a:r>
          </a:p>
          <a:p>
            <a:pPr marL="0" indent="0"/>
            <a:r>
              <a:rPr lang="de-DE">
                <a:latin typeface="Verdana" charset="0"/>
                <a:ea typeface="MS Gothic" charset="0"/>
              </a:rPr>
              <a:t>The Member States shall facilitate the achievement of the Union's tasks and refrain from any measure which could jeopardise the attainment of the Union's objectives.</a:t>
            </a:r>
          </a:p>
        </p:txBody>
      </p:sp>
    </p:spTree>
    <p:extLst>
      <p:ext uri="{BB962C8B-B14F-4D97-AF65-F5344CB8AC3E}">
        <p14:creationId xmlns:p14="http://schemas.microsoft.com/office/powerpoint/2010/main" val="42718649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en_Haag_Binnenhof.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Inhaltsplatzhalter 2"/>
          <p:cNvSpPr>
            <a:spLocks noGrp="1"/>
          </p:cNvSpPr>
          <p:nvPr>
            <p:ph idx="1"/>
          </p:nvPr>
        </p:nvSpPr>
        <p:spPr>
          <a:xfrm>
            <a:off x="827584" y="1268760"/>
            <a:ext cx="7974013" cy="3457575"/>
          </a:xfrm>
          <a:solidFill>
            <a:schemeClr val="bg1">
              <a:alpha val="78038"/>
            </a:schemeClr>
          </a:solidFill>
        </p:spPr>
        <p:txBody>
          <a:bodyPr/>
          <a:lstStyle/>
          <a:p>
            <a:pPr marL="0" indent="0"/>
            <a:r>
              <a:rPr lang="de-DE" dirty="0">
                <a:latin typeface="Verdana" charset="0"/>
                <a:ea typeface="MS Gothic" charset="0"/>
              </a:rPr>
              <a:t>Art. 4.3 </a:t>
            </a:r>
            <a:r>
              <a:rPr lang="de-DE" dirty="0" err="1">
                <a:latin typeface="Verdana" charset="0"/>
                <a:ea typeface="MS Gothic" charset="0"/>
              </a:rPr>
              <a:t>of</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Treaty on European Union</a:t>
            </a:r>
          </a:p>
          <a:p>
            <a:pPr marL="0" indent="0"/>
            <a:r>
              <a:rPr lang="de-DE" dirty="0">
                <a:latin typeface="Verdana" charset="0"/>
                <a:ea typeface="MS Gothic" charset="0"/>
              </a:rPr>
              <a:t>3. </a:t>
            </a:r>
            <a:r>
              <a:rPr lang="de-DE" dirty="0" err="1">
                <a:latin typeface="Verdana" charset="0"/>
                <a:ea typeface="MS Gothic" charset="0"/>
              </a:rPr>
              <a:t>Pursuant</a:t>
            </a:r>
            <a:r>
              <a:rPr lang="de-DE" dirty="0">
                <a:latin typeface="Verdana" charset="0"/>
                <a:ea typeface="MS Gothic" charset="0"/>
              </a:rPr>
              <a:t> </a:t>
            </a:r>
            <a:r>
              <a:rPr lang="de-DE" dirty="0" err="1">
                <a:latin typeface="Verdana" charset="0"/>
                <a:ea typeface="MS Gothic" charset="0"/>
              </a:rPr>
              <a:t>to</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principle</a:t>
            </a:r>
            <a:r>
              <a:rPr lang="de-DE" dirty="0">
                <a:latin typeface="Verdana" charset="0"/>
                <a:ea typeface="MS Gothic" charset="0"/>
              </a:rPr>
              <a:t> </a:t>
            </a:r>
            <a:r>
              <a:rPr lang="de-DE" dirty="0" err="1">
                <a:latin typeface="Verdana" charset="0"/>
                <a:ea typeface="MS Gothic" charset="0"/>
              </a:rPr>
              <a:t>of</a:t>
            </a:r>
            <a:r>
              <a:rPr lang="de-DE" dirty="0">
                <a:latin typeface="Verdana" charset="0"/>
                <a:ea typeface="MS Gothic" charset="0"/>
              </a:rPr>
              <a:t> </a:t>
            </a:r>
            <a:r>
              <a:rPr lang="de-DE" dirty="0" err="1">
                <a:latin typeface="Verdana" charset="0"/>
                <a:ea typeface="MS Gothic" charset="0"/>
              </a:rPr>
              <a:t>sincere</a:t>
            </a:r>
            <a:r>
              <a:rPr lang="de-DE" dirty="0">
                <a:latin typeface="Verdana" charset="0"/>
                <a:ea typeface="MS Gothic" charset="0"/>
              </a:rPr>
              <a:t> </a:t>
            </a:r>
            <a:r>
              <a:rPr lang="de-DE" dirty="0" err="1">
                <a:latin typeface="Verdana" charset="0"/>
                <a:ea typeface="MS Gothic" charset="0"/>
              </a:rPr>
              <a:t>cooperation</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Union </a:t>
            </a:r>
            <a:r>
              <a:rPr lang="de-DE" dirty="0" err="1">
                <a:latin typeface="Verdana" charset="0"/>
                <a:ea typeface="MS Gothic" charset="0"/>
              </a:rPr>
              <a:t>and</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Member States </a:t>
            </a:r>
            <a:r>
              <a:rPr lang="de-DE" dirty="0" err="1">
                <a:latin typeface="Verdana" charset="0"/>
                <a:ea typeface="MS Gothic" charset="0"/>
              </a:rPr>
              <a:t>shall</a:t>
            </a:r>
            <a:r>
              <a:rPr lang="de-DE" dirty="0">
                <a:latin typeface="Verdana" charset="0"/>
                <a:ea typeface="MS Gothic" charset="0"/>
              </a:rPr>
              <a:t>, in </a:t>
            </a:r>
            <a:r>
              <a:rPr lang="de-DE" dirty="0" err="1">
                <a:latin typeface="Verdana" charset="0"/>
                <a:ea typeface="MS Gothic" charset="0"/>
              </a:rPr>
              <a:t>full</a:t>
            </a:r>
            <a:r>
              <a:rPr lang="de-DE" dirty="0">
                <a:latin typeface="Verdana" charset="0"/>
                <a:ea typeface="MS Gothic" charset="0"/>
              </a:rPr>
              <a:t> mutual </a:t>
            </a:r>
            <a:r>
              <a:rPr lang="de-DE" dirty="0" err="1">
                <a:latin typeface="Verdana" charset="0"/>
                <a:ea typeface="MS Gothic" charset="0"/>
              </a:rPr>
              <a:t>respect</a:t>
            </a:r>
            <a:r>
              <a:rPr lang="de-DE" dirty="0">
                <a:latin typeface="Verdana" charset="0"/>
                <a:ea typeface="MS Gothic" charset="0"/>
              </a:rPr>
              <a:t>, </a:t>
            </a:r>
            <a:r>
              <a:rPr lang="de-DE" dirty="0" err="1">
                <a:latin typeface="Verdana" charset="0"/>
                <a:ea typeface="MS Gothic" charset="0"/>
              </a:rPr>
              <a:t>assist</a:t>
            </a:r>
            <a:r>
              <a:rPr lang="de-DE" dirty="0">
                <a:latin typeface="Verdana" charset="0"/>
                <a:ea typeface="MS Gothic" charset="0"/>
              </a:rPr>
              <a:t> </a:t>
            </a:r>
            <a:r>
              <a:rPr lang="de-DE" dirty="0" err="1">
                <a:latin typeface="Verdana" charset="0"/>
                <a:ea typeface="MS Gothic" charset="0"/>
              </a:rPr>
              <a:t>each</a:t>
            </a:r>
            <a:r>
              <a:rPr lang="de-DE" dirty="0">
                <a:latin typeface="Verdana" charset="0"/>
                <a:ea typeface="MS Gothic" charset="0"/>
              </a:rPr>
              <a:t> </a:t>
            </a:r>
            <a:r>
              <a:rPr lang="de-DE" dirty="0" err="1">
                <a:latin typeface="Verdana" charset="0"/>
                <a:ea typeface="MS Gothic" charset="0"/>
              </a:rPr>
              <a:t>other</a:t>
            </a:r>
            <a:r>
              <a:rPr lang="de-DE" dirty="0">
                <a:latin typeface="Verdana" charset="0"/>
                <a:ea typeface="MS Gothic" charset="0"/>
              </a:rPr>
              <a:t> in </a:t>
            </a:r>
            <a:r>
              <a:rPr lang="de-DE" dirty="0" err="1">
                <a:latin typeface="Verdana" charset="0"/>
                <a:ea typeface="MS Gothic" charset="0"/>
              </a:rPr>
              <a:t>carrying</a:t>
            </a:r>
            <a:r>
              <a:rPr lang="de-DE" dirty="0">
                <a:latin typeface="Verdana" charset="0"/>
                <a:ea typeface="MS Gothic" charset="0"/>
              </a:rPr>
              <a:t> out </a:t>
            </a:r>
            <a:r>
              <a:rPr lang="de-DE" dirty="0" err="1">
                <a:latin typeface="Verdana" charset="0"/>
                <a:ea typeface="MS Gothic" charset="0"/>
              </a:rPr>
              <a:t>tasks</a:t>
            </a:r>
            <a:r>
              <a:rPr lang="de-DE" dirty="0">
                <a:latin typeface="Verdana" charset="0"/>
                <a:ea typeface="MS Gothic" charset="0"/>
              </a:rPr>
              <a:t> </a:t>
            </a:r>
            <a:r>
              <a:rPr lang="de-DE" dirty="0" err="1">
                <a:latin typeface="Verdana" charset="0"/>
                <a:ea typeface="MS Gothic" charset="0"/>
              </a:rPr>
              <a:t>which</a:t>
            </a:r>
            <a:r>
              <a:rPr lang="de-DE" dirty="0">
                <a:latin typeface="Verdana" charset="0"/>
                <a:ea typeface="MS Gothic" charset="0"/>
              </a:rPr>
              <a:t> </a:t>
            </a:r>
            <a:r>
              <a:rPr lang="de-DE" dirty="0" err="1">
                <a:latin typeface="Verdana" charset="0"/>
                <a:ea typeface="MS Gothic" charset="0"/>
              </a:rPr>
              <a:t>flow</a:t>
            </a:r>
            <a:r>
              <a:rPr lang="de-DE" dirty="0">
                <a:latin typeface="Verdana" charset="0"/>
                <a:ea typeface="MS Gothic" charset="0"/>
              </a:rPr>
              <a:t> </a:t>
            </a:r>
            <a:r>
              <a:rPr lang="de-DE" dirty="0" err="1">
                <a:latin typeface="Verdana" charset="0"/>
                <a:ea typeface="MS Gothic" charset="0"/>
              </a:rPr>
              <a:t>from</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Treaties</a:t>
            </a:r>
            <a:r>
              <a:rPr lang="de-DE" dirty="0">
                <a:latin typeface="Verdana" charset="0"/>
                <a:ea typeface="MS Gothic" charset="0"/>
              </a:rPr>
              <a:t>. ... </a:t>
            </a:r>
          </a:p>
          <a:p>
            <a:pPr marL="0" indent="0"/>
            <a:r>
              <a:rPr lang="de-DE" dirty="0">
                <a:latin typeface="Verdana" charset="0"/>
                <a:ea typeface="MS Gothic" charset="0"/>
              </a:rPr>
              <a:t>The Member States </a:t>
            </a:r>
            <a:r>
              <a:rPr lang="de-DE" dirty="0" err="1">
                <a:latin typeface="Verdana" charset="0"/>
                <a:ea typeface="MS Gothic" charset="0"/>
              </a:rPr>
              <a:t>shall</a:t>
            </a:r>
            <a:r>
              <a:rPr lang="de-DE" dirty="0">
                <a:latin typeface="Verdana" charset="0"/>
                <a:ea typeface="MS Gothic" charset="0"/>
              </a:rPr>
              <a:t> </a:t>
            </a:r>
            <a:r>
              <a:rPr lang="de-DE" dirty="0" err="1">
                <a:latin typeface="Verdana" charset="0"/>
                <a:ea typeface="MS Gothic" charset="0"/>
              </a:rPr>
              <a:t>facilitate</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achievement</a:t>
            </a:r>
            <a:r>
              <a:rPr lang="de-DE" dirty="0">
                <a:latin typeface="Verdana" charset="0"/>
                <a:ea typeface="MS Gothic" charset="0"/>
              </a:rPr>
              <a:t> </a:t>
            </a:r>
            <a:r>
              <a:rPr lang="de-DE" dirty="0" err="1">
                <a:latin typeface="Verdana" charset="0"/>
                <a:ea typeface="MS Gothic" charset="0"/>
              </a:rPr>
              <a:t>of</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Union's</a:t>
            </a:r>
            <a:r>
              <a:rPr lang="de-DE" dirty="0">
                <a:latin typeface="Verdana" charset="0"/>
                <a:ea typeface="MS Gothic" charset="0"/>
              </a:rPr>
              <a:t> </a:t>
            </a:r>
            <a:r>
              <a:rPr lang="de-DE" dirty="0" err="1">
                <a:latin typeface="Verdana" charset="0"/>
                <a:ea typeface="MS Gothic" charset="0"/>
              </a:rPr>
              <a:t>tasks</a:t>
            </a:r>
            <a:r>
              <a:rPr lang="de-DE" dirty="0">
                <a:latin typeface="Verdana" charset="0"/>
                <a:ea typeface="MS Gothic" charset="0"/>
              </a:rPr>
              <a:t> </a:t>
            </a:r>
            <a:r>
              <a:rPr lang="de-DE" dirty="0" err="1">
                <a:latin typeface="Verdana" charset="0"/>
                <a:ea typeface="MS Gothic" charset="0"/>
              </a:rPr>
              <a:t>and</a:t>
            </a:r>
            <a:r>
              <a:rPr lang="de-DE" dirty="0">
                <a:latin typeface="Verdana" charset="0"/>
                <a:ea typeface="MS Gothic" charset="0"/>
              </a:rPr>
              <a:t> </a:t>
            </a:r>
            <a:r>
              <a:rPr lang="de-DE" dirty="0" err="1">
                <a:latin typeface="Verdana" charset="0"/>
                <a:ea typeface="MS Gothic" charset="0"/>
              </a:rPr>
              <a:t>refrain</a:t>
            </a:r>
            <a:r>
              <a:rPr lang="de-DE" dirty="0">
                <a:latin typeface="Verdana" charset="0"/>
                <a:ea typeface="MS Gothic" charset="0"/>
              </a:rPr>
              <a:t> </a:t>
            </a:r>
            <a:r>
              <a:rPr lang="de-DE" dirty="0" err="1">
                <a:latin typeface="Verdana" charset="0"/>
                <a:ea typeface="MS Gothic" charset="0"/>
              </a:rPr>
              <a:t>from</a:t>
            </a:r>
            <a:r>
              <a:rPr lang="de-DE" dirty="0">
                <a:latin typeface="Verdana" charset="0"/>
                <a:ea typeface="MS Gothic" charset="0"/>
              </a:rPr>
              <a:t> </a:t>
            </a:r>
            <a:r>
              <a:rPr lang="de-DE" dirty="0" err="1">
                <a:latin typeface="Verdana" charset="0"/>
                <a:ea typeface="MS Gothic" charset="0"/>
              </a:rPr>
              <a:t>any</a:t>
            </a:r>
            <a:r>
              <a:rPr lang="de-DE" dirty="0">
                <a:latin typeface="Verdana" charset="0"/>
                <a:ea typeface="MS Gothic" charset="0"/>
              </a:rPr>
              <a:t> </a:t>
            </a:r>
            <a:r>
              <a:rPr lang="de-DE" dirty="0" err="1">
                <a:latin typeface="Verdana" charset="0"/>
                <a:ea typeface="MS Gothic" charset="0"/>
              </a:rPr>
              <a:t>measure</a:t>
            </a:r>
            <a:r>
              <a:rPr lang="de-DE" dirty="0">
                <a:latin typeface="Verdana" charset="0"/>
                <a:ea typeface="MS Gothic" charset="0"/>
              </a:rPr>
              <a:t> </a:t>
            </a:r>
            <a:r>
              <a:rPr lang="de-DE" dirty="0" err="1">
                <a:latin typeface="Verdana" charset="0"/>
                <a:ea typeface="MS Gothic" charset="0"/>
              </a:rPr>
              <a:t>which</a:t>
            </a:r>
            <a:r>
              <a:rPr lang="de-DE" dirty="0">
                <a:latin typeface="Verdana" charset="0"/>
                <a:ea typeface="MS Gothic" charset="0"/>
              </a:rPr>
              <a:t> </a:t>
            </a:r>
            <a:r>
              <a:rPr lang="de-DE" dirty="0" err="1">
                <a:latin typeface="Verdana" charset="0"/>
                <a:ea typeface="MS Gothic" charset="0"/>
              </a:rPr>
              <a:t>could</a:t>
            </a:r>
            <a:r>
              <a:rPr lang="de-DE" dirty="0">
                <a:latin typeface="Verdana" charset="0"/>
                <a:ea typeface="MS Gothic" charset="0"/>
              </a:rPr>
              <a:t> </a:t>
            </a:r>
            <a:r>
              <a:rPr lang="de-DE" dirty="0" err="1">
                <a:latin typeface="Verdana" charset="0"/>
                <a:ea typeface="MS Gothic" charset="0"/>
              </a:rPr>
              <a:t>jeopardise</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attainment</a:t>
            </a:r>
            <a:r>
              <a:rPr lang="de-DE" dirty="0">
                <a:latin typeface="Verdana" charset="0"/>
                <a:ea typeface="MS Gothic" charset="0"/>
              </a:rPr>
              <a:t> </a:t>
            </a:r>
            <a:r>
              <a:rPr lang="de-DE" dirty="0" err="1">
                <a:latin typeface="Verdana" charset="0"/>
                <a:ea typeface="MS Gothic" charset="0"/>
              </a:rPr>
              <a:t>of</a:t>
            </a:r>
            <a:r>
              <a:rPr lang="de-DE" dirty="0">
                <a:latin typeface="Verdana" charset="0"/>
                <a:ea typeface="MS Gothic" charset="0"/>
              </a:rPr>
              <a:t> </a:t>
            </a:r>
            <a:r>
              <a:rPr lang="de-DE" dirty="0" err="1">
                <a:latin typeface="Verdana" charset="0"/>
                <a:ea typeface="MS Gothic" charset="0"/>
              </a:rPr>
              <a:t>the</a:t>
            </a:r>
            <a:r>
              <a:rPr lang="de-DE" dirty="0">
                <a:latin typeface="Verdana" charset="0"/>
                <a:ea typeface="MS Gothic" charset="0"/>
              </a:rPr>
              <a:t> </a:t>
            </a:r>
            <a:r>
              <a:rPr lang="de-DE" dirty="0" err="1">
                <a:latin typeface="Verdana" charset="0"/>
                <a:ea typeface="MS Gothic" charset="0"/>
              </a:rPr>
              <a:t>Union's</a:t>
            </a:r>
            <a:r>
              <a:rPr lang="de-DE" dirty="0">
                <a:latin typeface="Verdana" charset="0"/>
                <a:ea typeface="MS Gothic" charset="0"/>
              </a:rPr>
              <a:t> </a:t>
            </a:r>
            <a:r>
              <a:rPr lang="de-DE" dirty="0" err="1">
                <a:latin typeface="Verdana" charset="0"/>
                <a:ea typeface="MS Gothic" charset="0"/>
              </a:rPr>
              <a:t>objectives</a:t>
            </a:r>
            <a:r>
              <a:rPr lang="de-DE" dirty="0">
                <a:latin typeface="Verdana" charset="0"/>
                <a:ea typeface="MS Gothic" charset="0"/>
              </a:rPr>
              <a:t>.</a:t>
            </a:r>
          </a:p>
        </p:txBody>
      </p:sp>
    </p:spTree>
    <p:extLst>
      <p:ext uri="{BB962C8B-B14F-4D97-AF65-F5344CB8AC3E}">
        <p14:creationId xmlns:p14="http://schemas.microsoft.com/office/powerpoint/2010/main" val="5405814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Bild 3" descr="image0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32656"/>
            <a:ext cx="6149975"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feld 4"/>
          <p:cNvSpPr txBox="1">
            <a:spLocks noChangeArrowheads="1"/>
          </p:cNvSpPr>
          <p:nvPr/>
        </p:nvSpPr>
        <p:spPr bwMode="auto">
          <a:xfrm rot="5400000" flipV="1">
            <a:off x="-2389981" y="3034506"/>
            <a:ext cx="5400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u="sng"/>
              <a:t>https://www.academia.edu/15386988/The_Offshore-Intensity_Ratio_Identifying_the_Strongest_Magnets_for_Foreign_Capital</a:t>
            </a:r>
            <a:endParaRPr lang="de-DE" sz="1100">
              <a:solidFill>
                <a:schemeClr val="tx1"/>
              </a:solidFill>
            </a:endParaRPr>
          </a:p>
        </p:txBody>
      </p:sp>
    </p:spTree>
    <p:extLst>
      <p:ext uri="{BB962C8B-B14F-4D97-AF65-F5344CB8AC3E}">
        <p14:creationId xmlns:p14="http://schemas.microsoft.com/office/powerpoint/2010/main" val="3195589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54868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The obstruction of investigation</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1. </a:t>
            </a:r>
            <a:r>
              <a:rPr lang="en-GB" dirty="0">
                <a:latin typeface="Verdana" charset="0"/>
                <a:ea typeface="MS Gothic" charset="0"/>
              </a:rPr>
              <a:t>denial of access to documents of the Code of Conduct group</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2. </a:t>
            </a:r>
            <a:r>
              <a:rPr lang="en-GB" dirty="0">
                <a:latin typeface="Verdana" charset="0"/>
                <a:ea typeface="MS Gothic" charset="0"/>
              </a:rPr>
              <a:t>b</a:t>
            </a:r>
            <a:r>
              <a:rPr lang="en-GB" dirty="0" smtClean="0">
                <a:latin typeface="Verdana" charset="0"/>
                <a:ea typeface="MS Gothic" charset="0"/>
              </a:rPr>
              <a:t>reach of promise to the Dutch parliament to co-operate fully with the investigation of the European Parliament</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3. denial rather than strong reform of aggressive tax avoidance policies of the Netherlands </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4. denial to accept Commission’s modest verdict on illegal state aid to Starbucks</a:t>
            </a: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spTree>
    <p:extLst>
      <p:ext uri="{BB962C8B-B14F-4D97-AF65-F5344CB8AC3E}">
        <p14:creationId xmlns:p14="http://schemas.microsoft.com/office/powerpoint/2010/main" val="18864711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916" y="260648"/>
            <a:ext cx="9036496" cy="753715"/>
          </a:xfrm>
        </p:spPr>
        <p:txBody>
          <a:bodyPr/>
          <a:lstStyle/>
          <a:p>
            <a:pPr>
              <a:lnSpc>
                <a:spcPct val="100000"/>
              </a:lnSpc>
            </a:pPr>
            <a:r>
              <a:rPr lang="de-DE" dirty="0" smtClean="0"/>
              <a:t>European </a:t>
            </a:r>
            <a:r>
              <a:rPr lang="de-DE" dirty="0" err="1" smtClean="0"/>
              <a:t>Parliament</a:t>
            </a:r>
            <a:r>
              <a:rPr lang="de-DE" dirty="0" smtClean="0"/>
              <a:t> </a:t>
            </a:r>
            <a:r>
              <a:rPr lang="de-DE" dirty="0" err="1" smtClean="0"/>
              <a:t>is</a:t>
            </a:r>
            <a:r>
              <a:rPr lang="de-DE" dirty="0" smtClean="0"/>
              <a:t> </a:t>
            </a:r>
            <a:r>
              <a:rPr lang="de-DE" dirty="0" err="1" smtClean="0"/>
              <a:t>denied</a:t>
            </a:r>
            <a:r>
              <a:rPr lang="de-DE" dirty="0" smtClean="0"/>
              <a:t> </a:t>
            </a:r>
            <a:br>
              <a:rPr lang="de-DE" dirty="0" smtClean="0"/>
            </a:br>
            <a:r>
              <a:rPr lang="de-DE" dirty="0" err="1" smtClean="0"/>
              <a:t>access</a:t>
            </a:r>
            <a:r>
              <a:rPr lang="de-DE" dirty="0" smtClean="0"/>
              <a:t> </a:t>
            </a:r>
            <a:r>
              <a:rPr lang="de-DE" dirty="0" err="1" smtClean="0"/>
              <a:t>to</a:t>
            </a:r>
            <a:r>
              <a:rPr lang="de-DE" dirty="0" smtClean="0"/>
              <a:t> </a:t>
            </a:r>
            <a:r>
              <a:rPr lang="de-DE" dirty="0" err="1" smtClean="0"/>
              <a:t>key</a:t>
            </a:r>
            <a:r>
              <a:rPr lang="de-DE" dirty="0" smtClean="0"/>
              <a:t> </a:t>
            </a:r>
            <a:r>
              <a:rPr lang="de-DE" dirty="0" err="1" smtClean="0"/>
              <a:t>information</a:t>
            </a:r>
            <a:endParaRPr lang="de-DE" dirty="0"/>
          </a:p>
        </p:txBody>
      </p:sp>
      <p:sp>
        <p:nvSpPr>
          <p:cNvPr id="4" name="Rectangle 2"/>
          <p:cNvSpPr txBox="1">
            <a:spLocks noChangeArrowheads="1"/>
          </p:cNvSpPr>
          <p:nvPr/>
        </p:nvSpPr>
        <p:spPr>
          <a:xfrm>
            <a:off x="539552" y="1340768"/>
            <a:ext cx="8351837" cy="4752975"/>
          </a:xfrm>
          <a:prstGeom prst="rect">
            <a:avLst/>
          </a:prstGeom>
        </p:spPr>
        <p:txBody>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pPr marL="0" indent="0"/>
            <a:r>
              <a:rPr lang="de-DE" sz="1800" dirty="0" smtClean="0"/>
              <a:t>The Code </a:t>
            </a:r>
            <a:r>
              <a:rPr lang="de-DE" sz="1800" dirty="0" err="1" smtClean="0"/>
              <a:t>of</a:t>
            </a:r>
            <a:r>
              <a:rPr lang="de-DE" sz="1800" dirty="0" smtClean="0"/>
              <a:t> </a:t>
            </a:r>
            <a:r>
              <a:rPr lang="de-DE" sz="1800" dirty="0" err="1" smtClean="0"/>
              <a:t>Conduct</a:t>
            </a:r>
            <a:r>
              <a:rPr lang="de-DE" sz="1800" dirty="0" smtClean="0"/>
              <a:t> </a:t>
            </a:r>
            <a:r>
              <a:rPr lang="de-DE" sz="1800" dirty="0" err="1" smtClean="0"/>
              <a:t>group</a:t>
            </a:r>
            <a:r>
              <a:rPr lang="de-DE" sz="1800" dirty="0" smtClean="0"/>
              <a:t> on </a:t>
            </a:r>
            <a:r>
              <a:rPr lang="de-DE" sz="1800" dirty="0" err="1" smtClean="0"/>
              <a:t>business</a:t>
            </a:r>
            <a:r>
              <a:rPr lang="de-DE" sz="1800" dirty="0" smtClean="0"/>
              <a:t> </a:t>
            </a:r>
            <a:r>
              <a:rPr lang="de-DE" sz="1800" dirty="0" err="1" smtClean="0"/>
              <a:t>taxation</a:t>
            </a:r>
            <a:r>
              <a:rPr lang="de-DE" sz="1800" dirty="0" smtClean="0"/>
              <a:t> </a:t>
            </a:r>
            <a:r>
              <a:rPr lang="de-DE" sz="1800" dirty="0" err="1" smtClean="0"/>
              <a:t>has</a:t>
            </a:r>
            <a:r>
              <a:rPr lang="de-DE" sz="1800" dirty="0" smtClean="0"/>
              <a:t> </a:t>
            </a:r>
            <a:r>
              <a:rPr lang="de-DE" sz="1800" dirty="0" err="1" smtClean="0"/>
              <a:t>been</a:t>
            </a:r>
            <a:r>
              <a:rPr lang="de-DE" sz="1800" dirty="0" smtClean="0"/>
              <a:t> </a:t>
            </a:r>
            <a:r>
              <a:rPr lang="de-DE" sz="1800" dirty="0" err="1" smtClean="0"/>
              <a:t>evaluating</a:t>
            </a:r>
            <a:r>
              <a:rPr lang="de-DE" sz="1800" dirty="0" smtClean="0"/>
              <a:t> </a:t>
            </a:r>
            <a:r>
              <a:rPr lang="de-DE" sz="1800" dirty="0" err="1" smtClean="0"/>
              <a:t>several</a:t>
            </a:r>
            <a:r>
              <a:rPr lang="de-DE" sz="1800" dirty="0" smtClean="0"/>
              <a:t> </a:t>
            </a:r>
            <a:r>
              <a:rPr lang="de-DE" sz="1800" dirty="0" err="1" smtClean="0"/>
              <a:t>hundred</a:t>
            </a:r>
            <a:r>
              <a:rPr lang="de-DE" sz="1800" dirty="0" smtClean="0"/>
              <a:t> </a:t>
            </a:r>
            <a:r>
              <a:rPr lang="de-DE" sz="1800" dirty="0" err="1" smtClean="0"/>
              <a:t>of</a:t>
            </a:r>
            <a:r>
              <a:rPr lang="de-DE" sz="1800" dirty="0" smtClean="0"/>
              <a:t> </a:t>
            </a:r>
            <a:r>
              <a:rPr lang="de-DE" sz="1800" dirty="0" err="1" smtClean="0"/>
              <a:t>potentially</a:t>
            </a:r>
            <a:r>
              <a:rPr lang="de-DE" sz="1800" dirty="0" smtClean="0"/>
              <a:t> </a:t>
            </a:r>
            <a:r>
              <a:rPr lang="de-DE" sz="1800" dirty="0" err="1" smtClean="0"/>
              <a:t>harmful</a:t>
            </a:r>
            <a:r>
              <a:rPr lang="de-DE" sz="1800" dirty="0" smtClean="0"/>
              <a:t> </a:t>
            </a:r>
            <a:r>
              <a:rPr lang="de-DE" sz="1800" dirty="0" err="1" smtClean="0"/>
              <a:t>tax</a:t>
            </a:r>
            <a:r>
              <a:rPr lang="de-DE" sz="1800" dirty="0" smtClean="0"/>
              <a:t> </a:t>
            </a:r>
            <a:r>
              <a:rPr lang="de-DE" sz="1800" dirty="0" err="1" smtClean="0"/>
              <a:t>regimes</a:t>
            </a:r>
            <a:r>
              <a:rPr lang="de-DE" sz="1800" dirty="0" smtClean="0"/>
              <a:t> </a:t>
            </a:r>
            <a:r>
              <a:rPr lang="de-DE" sz="1800" dirty="0" err="1" smtClean="0"/>
              <a:t>since</a:t>
            </a:r>
            <a:r>
              <a:rPr lang="de-DE" sz="1800" dirty="0" smtClean="0"/>
              <a:t> 1998. Who </a:t>
            </a:r>
            <a:r>
              <a:rPr lang="de-DE" sz="1800" dirty="0" err="1" smtClean="0"/>
              <a:t>denies</a:t>
            </a:r>
            <a:r>
              <a:rPr lang="de-DE" sz="1800" dirty="0" smtClean="0"/>
              <a:t> </a:t>
            </a:r>
            <a:r>
              <a:rPr lang="de-DE" sz="1800" dirty="0" err="1" smtClean="0"/>
              <a:t>what</a:t>
            </a:r>
            <a:r>
              <a:rPr lang="de-DE" sz="1800" dirty="0" smtClean="0"/>
              <a:t>:</a:t>
            </a:r>
          </a:p>
          <a:p>
            <a:pPr marL="285750" indent="-285750">
              <a:buFontTx/>
              <a:buChar char="•"/>
            </a:pPr>
            <a:r>
              <a:rPr lang="de-DE" sz="1800" dirty="0" smtClean="0"/>
              <a:t>Council: </a:t>
            </a:r>
            <a:r>
              <a:rPr lang="de-DE" sz="1800" dirty="0" err="1" smtClean="0"/>
              <a:t>denies</a:t>
            </a:r>
            <a:r>
              <a:rPr lang="de-DE" sz="1800" dirty="0" smtClean="0"/>
              <a:t> </a:t>
            </a:r>
            <a:r>
              <a:rPr lang="de-DE" sz="1800" dirty="0" err="1" smtClean="0"/>
              <a:t>minutes</a:t>
            </a:r>
            <a:r>
              <a:rPr lang="de-DE" sz="1800" dirty="0" smtClean="0"/>
              <a:t> </a:t>
            </a:r>
            <a:r>
              <a:rPr lang="de-DE" sz="1800" dirty="0" err="1" smtClean="0"/>
              <a:t>and</a:t>
            </a:r>
            <a:r>
              <a:rPr lang="de-DE" sz="1800" dirty="0" smtClean="0"/>
              <a:t> </a:t>
            </a:r>
            <a:r>
              <a:rPr lang="de-DE" sz="1800" dirty="0" err="1" smtClean="0"/>
              <a:t>room</a:t>
            </a:r>
            <a:r>
              <a:rPr lang="de-DE" sz="1800" dirty="0" smtClean="0"/>
              <a:t> </a:t>
            </a:r>
            <a:r>
              <a:rPr lang="de-DE" sz="1800" dirty="0" err="1" smtClean="0"/>
              <a:t>documents</a:t>
            </a:r>
            <a:r>
              <a:rPr lang="de-DE" sz="1800" dirty="0" smtClean="0"/>
              <a:t> </a:t>
            </a:r>
            <a:r>
              <a:rPr lang="de-DE" sz="1800" dirty="0" err="1" smtClean="0"/>
              <a:t>of</a:t>
            </a:r>
            <a:r>
              <a:rPr lang="de-DE" sz="1800" dirty="0" smtClean="0"/>
              <a:t> </a:t>
            </a:r>
            <a:r>
              <a:rPr lang="de-DE" sz="1800" dirty="0" err="1" smtClean="0"/>
              <a:t>the</a:t>
            </a:r>
            <a:r>
              <a:rPr lang="de-DE" sz="1800" dirty="0" smtClean="0"/>
              <a:t> </a:t>
            </a:r>
            <a:r>
              <a:rPr lang="de-DE" sz="1800" dirty="0" err="1" smtClean="0"/>
              <a:t>meetings</a:t>
            </a:r>
            <a:endParaRPr lang="de-DE" sz="1800" dirty="0" smtClean="0"/>
          </a:p>
          <a:p>
            <a:pPr marL="285750" indent="-285750">
              <a:buFontTx/>
              <a:buChar char="•"/>
            </a:pPr>
            <a:r>
              <a:rPr lang="de-DE" sz="1800" dirty="0" err="1" smtClean="0"/>
              <a:t>Commission</a:t>
            </a:r>
            <a:r>
              <a:rPr lang="de-DE" sz="1800" dirty="0" smtClean="0"/>
              <a:t>: </a:t>
            </a:r>
            <a:r>
              <a:rPr lang="de-DE" sz="1800" dirty="0" err="1" smtClean="0"/>
              <a:t>denies</a:t>
            </a:r>
            <a:r>
              <a:rPr lang="de-DE" sz="1800" dirty="0" smtClean="0"/>
              <a:t> informal </a:t>
            </a:r>
            <a:r>
              <a:rPr lang="de-DE" sz="1800" dirty="0" err="1" smtClean="0"/>
              <a:t>minutes</a:t>
            </a:r>
            <a:r>
              <a:rPr lang="de-DE" sz="1800" dirty="0"/>
              <a:t> </a:t>
            </a:r>
            <a:r>
              <a:rPr lang="de-DE" sz="1800" dirty="0" err="1" smtClean="0"/>
              <a:t>of</a:t>
            </a:r>
            <a:r>
              <a:rPr lang="de-DE" sz="1800" dirty="0" smtClean="0"/>
              <a:t> </a:t>
            </a:r>
            <a:r>
              <a:rPr lang="de-DE" sz="1800" dirty="0" err="1" smtClean="0"/>
              <a:t>its</a:t>
            </a:r>
            <a:r>
              <a:rPr lang="de-DE" sz="1800" dirty="0" smtClean="0"/>
              <a:t> </a:t>
            </a:r>
            <a:r>
              <a:rPr lang="de-DE" sz="1800" dirty="0" err="1" smtClean="0"/>
              <a:t>services</a:t>
            </a:r>
            <a:r>
              <a:rPr lang="de-DE" sz="1800" dirty="0" smtClean="0"/>
              <a:t> </a:t>
            </a:r>
          </a:p>
          <a:p>
            <a:pPr marL="285750" indent="-285750">
              <a:buFontTx/>
              <a:buChar char="•"/>
            </a:pPr>
            <a:r>
              <a:rPr lang="de-DE" sz="1800" dirty="0" err="1" smtClean="0"/>
              <a:t>Commission</a:t>
            </a:r>
            <a:r>
              <a:rPr lang="de-DE" sz="1800" dirty="0" smtClean="0"/>
              <a:t> </a:t>
            </a:r>
            <a:r>
              <a:rPr lang="de-DE" sz="1800" dirty="0" err="1" smtClean="0"/>
              <a:t>has</a:t>
            </a:r>
            <a:r>
              <a:rPr lang="de-DE" sz="1800" dirty="0" smtClean="0"/>
              <a:t> </a:t>
            </a:r>
            <a:r>
              <a:rPr lang="de-DE" sz="1800" dirty="0" err="1" smtClean="0"/>
              <a:t>granted</a:t>
            </a:r>
            <a:r>
              <a:rPr lang="de-DE" sz="1800" dirty="0" smtClean="0"/>
              <a:t> </a:t>
            </a:r>
            <a:r>
              <a:rPr lang="de-DE" sz="1800" dirty="0" err="1" smtClean="0"/>
              <a:t>access</a:t>
            </a:r>
            <a:r>
              <a:rPr lang="de-DE" sz="1800" dirty="0" smtClean="0"/>
              <a:t> </a:t>
            </a:r>
            <a:r>
              <a:rPr lang="de-DE" sz="1800" dirty="0" err="1" smtClean="0"/>
              <a:t>to</a:t>
            </a:r>
            <a:r>
              <a:rPr lang="de-DE" sz="1800" dirty="0" smtClean="0"/>
              <a:t> </a:t>
            </a:r>
            <a:r>
              <a:rPr lang="de-DE" sz="1800" dirty="0" err="1" smtClean="0"/>
              <a:t>room</a:t>
            </a:r>
            <a:r>
              <a:rPr lang="de-DE" sz="1800" dirty="0" smtClean="0"/>
              <a:t> </a:t>
            </a:r>
            <a:r>
              <a:rPr lang="de-DE" sz="1800" dirty="0" err="1" smtClean="0"/>
              <a:t>documents</a:t>
            </a:r>
            <a:r>
              <a:rPr lang="de-DE" sz="1800" dirty="0" smtClean="0"/>
              <a:t> </a:t>
            </a:r>
            <a:r>
              <a:rPr lang="de-DE" sz="1800" dirty="0" err="1" smtClean="0"/>
              <a:t>since</a:t>
            </a:r>
            <a:r>
              <a:rPr lang="de-DE" sz="1800" dirty="0" smtClean="0"/>
              <a:t> 2010 </a:t>
            </a:r>
            <a:r>
              <a:rPr lang="de-DE" sz="1800" dirty="0" err="1" smtClean="0"/>
              <a:t>and</a:t>
            </a:r>
            <a:r>
              <a:rPr lang="de-DE" sz="1800" dirty="0" smtClean="0"/>
              <a:t> </a:t>
            </a:r>
            <a:r>
              <a:rPr lang="de-DE" sz="1800" dirty="0" err="1" smtClean="0"/>
              <a:t>announced</a:t>
            </a:r>
            <a:r>
              <a:rPr lang="de-DE" sz="1800" dirty="0" smtClean="0"/>
              <a:t> </a:t>
            </a:r>
            <a:r>
              <a:rPr lang="de-DE" sz="1800" dirty="0" err="1" smtClean="0"/>
              <a:t>to</a:t>
            </a:r>
            <a:r>
              <a:rPr lang="de-DE" sz="1800" dirty="0" smtClean="0"/>
              <a:t> </a:t>
            </a:r>
            <a:r>
              <a:rPr lang="de-DE" sz="1800" dirty="0" err="1" smtClean="0"/>
              <a:t>give</a:t>
            </a:r>
            <a:r>
              <a:rPr lang="de-DE" sz="1800" dirty="0" smtClean="0"/>
              <a:t> </a:t>
            </a:r>
            <a:r>
              <a:rPr lang="de-DE" sz="1800" dirty="0" err="1" smtClean="0"/>
              <a:t>access</a:t>
            </a:r>
            <a:r>
              <a:rPr lang="de-DE" sz="1800" dirty="0" smtClean="0"/>
              <a:t> </a:t>
            </a:r>
            <a:r>
              <a:rPr lang="de-DE" sz="1800" dirty="0" err="1" smtClean="0"/>
              <a:t>to</a:t>
            </a:r>
            <a:r>
              <a:rPr lang="de-DE" sz="1800" dirty="0" smtClean="0"/>
              <a:t> </a:t>
            </a:r>
            <a:r>
              <a:rPr lang="de-DE" sz="1800" dirty="0" err="1" smtClean="0"/>
              <a:t>older</a:t>
            </a:r>
            <a:r>
              <a:rPr lang="de-DE" sz="1800" dirty="0" smtClean="0"/>
              <a:t> </a:t>
            </a:r>
            <a:r>
              <a:rPr lang="de-DE" sz="1800" dirty="0" err="1" smtClean="0"/>
              <a:t>room</a:t>
            </a:r>
            <a:r>
              <a:rPr lang="de-DE" sz="1800" dirty="0" smtClean="0"/>
              <a:t> </a:t>
            </a:r>
            <a:r>
              <a:rPr lang="de-DE" sz="1800" dirty="0" err="1" smtClean="0"/>
              <a:t>documents</a:t>
            </a:r>
            <a:r>
              <a:rPr lang="de-DE" sz="1800" dirty="0" smtClean="0"/>
              <a:t> </a:t>
            </a:r>
            <a:r>
              <a:rPr lang="de-DE" sz="1800" dirty="0" err="1" smtClean="0"/>
              <a:t>since</a:t>
            </a:r>
            <a:r>
              <a:rPr lang="de-DE" sz="1800" dirty="0" smtClean="0"/>
              <a:t> 1998 but </a:t>
            </a:r>
            <a:r>
              <a:rPr lang="de-DE" sz="1800" dirty="0" err="1" smtClean="0"/>
              <a:t>makes</a:t>
            </a:r>
            <a:r>
              <a:rPr lang="de-DE" sz="1800" dirty="0" smtClean="0"/>
              <a:t> </a:t>
            </a:r>
            <a:r>
              <a:rPr lang="de-DE" sz="1800" dirty="0" err="1" smtClean="0"/>
              <a:t>access</a:t>
            </a:r>
            <a:r>
              <a:rPr lang="de-DE" sz="1800" dirty="0" smtClean="0"/>
              <a:t> </a:t>
            </a:r>
            <a:r>
              <a:rPr lang="de-DE" sz="1800" dirty="0" err="1" smtClean="0"/>
              <a:t>contingent</a:t>
            </a:r>
            <a:r>
              <a:rPr lang="de-DE" sz="1800" dirty="0" smtClean="0"/>
              <a:t> </a:t>
            </a:r>
            <a:r>
              <a:rPr lang="de-DE" sz="1800" dirty="0" err="1" smtClean="0"/>
              <a:t>to</a:t>
            </a:r>
            <a:r>
              <a:rPr lang="de-DE" sz="1800" dirty="0" smtClean="0"/>
              <a:t> ex-ante </a:t>
            </a:r>
            <a:r>
              <a:rPr lang="de-DE" sz="1800" dirty="0" err="1" smtClean="0"/>
              <a:t>approval</a:t>
            </a:r>
            <a:r>
              <a:rPr lang="de-DE" sz="1800" dirty="0" smtClean="0"/>
              <a:t> </a:t>
            </a:r>
            <a:r>
              <a:rPr lang="de-DE" sz="1800" dirty="0" err="1" smtClean="0"/>
              <a:t>by</a:t>
            </a:r>
            <a:r>
              <a:rPr lang="de-DE" sz="1800" dirty="0" smtClean="0"/>
              <a:t> </a:t>
            </a:r>
            <a:r>
              <a:rPr lang="de-DE" sz="1800" dirty="0" err="1" smtClean="0"/>
              <a:t>member</a:t>
            </a:r>
            <a:r>
              <a:rPr lang="de-DE" sz="1800" dirty="0" smtClean="0"/>
              <a:t> </a:t>
            </a:r>
            <a:r>
              <a:rPr lang="de-DE" sz="1800" dirty="0" err="1" smtClean="0"/>
              <a:t>states</a:t>
            </a:r>
            <a:r>
              <a:rPr lang="de-DE" sz="1800" dirty="0" smtClean="0"/>
              <a:t>.</a:t>
            </a:r>
          </a:p>
          <a:p>
            <a:pPr marL="285750" indent="-285750">
              <a:buFontTx/>
              <a:buChar char="•"/>
            </a:pPr>
            <a:r>
              <a:rPr lang="de-DE" sz="1800" dirty="0" smtClean="0"/>
              <a:t>Member </a:t>
            </a:r>
            <a:r>
              <a:rPr lang="de-DE" sz="1800" dirty="0" err="1" smtClean="0"/>
              <a:t>states</a:t>
            </a:r>
            <a:r>
              <a:rPr lang="de-DE" sz="1800" dirty="0" smtClean="0"/>
              <a:t>: 15 </a:t>
            </a:r>
            <a:r>
              <a:rPr lang="de-DE" sz="1800" dirty="0" err="1" smtClean="0"/>
              <a:t>have</a:t>
            </a:r>
            <a:r>
              <a:rPr lang="de-DE" sz="1800" dirty="0" smtClean="0"/>
              <a:t> </a:t>
            </a:r>
            <a:r>
              <a:rPr lang="de-DE" sz="1800" dirty="0" err="1" smtClean="0"/>
              <a:t>granted</a:t>
            </a:r>
            <a:r>
              <a:rPr lang="de-DE" sz="1800" dirty="0" smtClean="0"/>
              <a:t> </a:t>
            </a:r>
            <a:r>
              <a:rPr lang="de-DE" sz="1800" dirty="0" err="1" smtClean="0"/>
              <a:t>access</a:t>
            </a:r>
            <a:r>
              <a:rPr lang="de-DE" sz="1800" dirty="0" smtClean="0"/>
              <a:t>, 13 </a:t>
            </a:r>
            <a:r>
              <a:rPr lang="de-DE" sz="1800" dirty="0" err="1" smtClean="0"/>
              <a:t>have</a:t>
            </a:r>
            <a:r>
              <a:rPr lang="de-DE" sz="1800" dirty="0" smtClean="0"/>
              <a:t> </a:t>
            </a:r>
            <a:r>
              <a:rPr lang="de-DE" sz="1800" dirty="0" err="1" smtClean="0"/>
              <a:t>asked</a:t>
            </a:r>
            <a:r>
              <a:rPr lang="de-DE" sz="1800" dirty="0" smtClean="0"/>
              <a:t> COM </a:t>
            </a:r>
            <a:r>
              <a:rPr lang="de-DE" sz="1800" dirty="0" err="1" smtClean="0"/>
              <a:t>to</a:t>
            </a:r>
            <a:r>
              <a:rPr lang="de-DE" sz="1800" dirty="0" smtClean="0"/>
              <a:t> </a:t>
            </a:r>
            <a:r>
              <a:rPr lang="de-DE" sz="1800" dirty="0" err="1" smtClean="0"/>
              <a:t>blacken</a:t>
            </a:r>
            <a:r>
              <a:rPr lang="de-DE" sz="1800" dirty="0" smtClean="0"/>
              <a:t> all </a:t>
            </a:r>
            <a:r>
              <a:rPr lang="de-DE" sz="1800" dirty="0" err="1" smtClean="0"/>
              <a:t>their</a:t>
            </a:r>
            <a:r>
              <a:rPr lang="de-DE" sz="1800" dirty="0" smtClean="0"/>
              <a:t> </a:t>
            </a:r>
            <a:r>
              <a:rPr lang="de-DE" sz="1800" dirty="0" err="1" smtClean="0"/>
              <a:t>information</a:t>
            </a:r>
            <a:r>
              <a:rPr lang="de-DE" sz="1800" dirty="0" smtClean="0"/>
              <a:t>.</a:t>
            </a:r>
          </a:p>
          <a:p>
            <a:endParaRPr lang="de-DE" sz="1800" dirty="0"/>
          </a:p>
        </p:txBody>
      </p:sp>
    </p:spTree>
    <p:extLst>
      <p:ext uri="{BB962C8B-B14F-4D97-AF65-F5344CB8AC3E}">
        <p14:creationId xmlns:p14="http://schemas.microsoft.com/office/powerpoint/2010/main" val="44659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Bild 7" descr="Screen Shot 2015-10-27 at 18.22.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765175"/>
            <a:ext cx="420211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974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creen Shot 2015-11-02 at 17.27.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04664"/>
            <a:ext cx="7056784" cy="5706872"/>
          </a:xfrm>
          <a:prstGeom prst="rect">
            <a:avLst/>
          </a:prstGeom>
        </p:spPr>
      </p:pic>
    </p:spTree>
    <p:extLst>
      <p:ext uri="{BB962C8B-B14F-4D97-AF65-F5344CB8AC3E}">
        <p14:creationId xmlns:p14="http://schemas.microsoft.com/office/powerpoint/2010/main" val="266554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916" y="260648"/>
            <a:ext cx="9036496" cy="753715"/>
          </a:xfrm>
        </p:spPr>
        <p:txBody>
          <a:bodyPr/>
          <a:lstStyle/>
          <a:p>
            <a:r>
              <a:rPr lang="de-DE" dirty="0" err="1" smtClean="0"/>
              <a:t>Why</a:t>
            </a:r>
            <a:r>
              <a:rPr lang="de-DE" dirty="0" smtClean="0"/>
              <a:t> </a:t>
            </a:r>
            <a:r>
              <a:rPr lang="de-DE" dirty="0" err="1" smtClean="0"/>
              <a:t>the</a:t>
            </a:r>
            <a:r>
              <a:rPr lang="de-DE" dirty="0" smtClean="0"/>
              <a:t> </a:t>
            </a:r>
            <a:r>
              <a:rPr lang="de-DE" dirty="0" err="1" smtClean="0"/>
              <a:t>denial</a:t>
            </a:r>
            <a:r>
              <a:rPr lang="de-DE" dirty="0" smtClean="0"/>
              <a:t> </a:t>
            </a:r>
            <a:r>
              <a:rPr lang="de-DE" dirty="0" err="1" smtClean="0"/>
              <a:t>is</a:t>
            </a:r>
            <a:r>
              <a:rPr lang="de-DE" dirty="0" smtClean="0"/>
              <a:t> </a:t>
            </a:r>
            <a:r>
              <a:rPr lang="de-DE" dirty="0" err="1" smtClean="0"/>
              <a:t>harming</a:t>
            </a:r>
            <a:r>
              <a:rPr lang="de-DE" dirty="0" smtClean="0"/>
              <a:t> </a:t>
            </a:r>
            <a:r>
              <a:rPr lang="de-DE" dirty="0" err="1" smtClean="0"/>
              <a:t>the</a:t>
            </a:r>
            <a:r>
              <a:rPr lang="de-DE" dirty="0" smtClean="0"/>
              <a:t> </a:t>
            </a:r>
            <a:r>
              <a:rPr lang="de-DE" dirty="0" err="1" smtClean="0"/>
              <a:t>investigation</a:t>
            </a:r>
            <a:endParaRPr lang="de-DE" dirty="0"/>
          </a:p>
        </p:txBody>
      </p:sp>
      <p:sp>
        <p:nvSpPr>
          <p:cNvPr id="4" name="Rectangle 2"/>
          <p:cNvSpPr txBox="1">
            <a:spLocks noChangeArrowheads="1"/>
          </p:cNvSpPr>
          <p:nvPr/>
        </p:nvSpPr>
        <p:spPr>
          <a:xfrm>
            <a:off x="539552" y="1412776"/>
            <a:ext cx="8351837" cy="4752975"/>
          </a:xfrm>
          <a:prstGeom prst="rect">
            <a:avLst/>
          </a:prstGeom>
        </p:spPr>
        <p:txBody>
          <a:bodyPr/>
          <a:lstStyle>
            <a:lvl1pPr marL="342900" indent="-342900" algn="l" defTabSz="449263" rtl="0" eaLnBrk="0" fontAlgn="base" hangingPunct="0">
              <a:lnSpc>
                <a:spcPct val="151000"/>
              </a:lnSpc>
              <a:spcBef>
                <a:spcPts val="450"/>
              </a:spcBef>
              <a:spcAft>
                <a:spcPts val="900"/>
              </a:spcAft>
              <a:buClr>
                <a:srgbClr val="000000"/>
              </a:buClr>
              <a:buSzPct val="100000"/>
              <a:buFont typeface="Times New Roman" charset="0"/>
              <a:defRPr>
                <a:solidFill>
                  <a:srgbClr val="000000"/>
                </a:solidFill>
                <a:latin typeface="+mn-lt"/>
                <a:ea typeface="+mn-ea"/>
                <a:cs typeface="MS Gothic" charset="0"/>
              </a:defRPr>
            </a:lvl1pPr>
            <a:lvl2pPr marL="742950" indent="-28575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2pPr>
            <a:lvl3pPr marL="11430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3pPr>
            <a:lvl4pPr marL="16002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4pPr>
            <a:lvl5pPr marL="2057400" indent="-228600" algn="l" defTabSz="449263" rtl="0" eaLnBrk="0" fontAlgn="base" hangingPunct="0">
              <a:lnSpc>
                <a:spcPct val="151000"/>
              </a:lnSpc>
              <a:spcBef>
                <a:spcPts val="350"/>
              </a:spcBef>
              <a:spcAft>
                <a:spcPct val="0"/>
              </a:spcAft>
              <a:buClr>
                <a:srgbClr val="000000"/>
              </a:buClr>
              <a:buSzPct val="100000"/>
              <a:buFont typeface="Times New Roman" charset="0"/>
              <a:defRPr sz="1400">
                <a:solidFill>
                  <a:srgbClr val="000000"/>
                </a:solidFill>
                <a:latin typeface="+mn-lt"/>
                <a:ea typeface="+mn-ea"/>
                <a:cs typeface="MS Gothic" charset="0"/>
              </a:defRPr>
            </a:lvl5pPr>
            <a:lvl6pPr marL="25146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6pPr>
            <a:lvl7pPr marL="29718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7pPr>
            <a:lvl8pPr marL="34290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8pPr>
            <a:lvl9pPr marL="3886200" indent="-228600" algn="l" defTabSz="449263" rtl="0" eaLnBrk="0" fontAlgn="base" hangingPunct="0">
              <a:lnSpc>
                <a:spcPct val="151000"/>
              </a:lnSpc>
              <a:spcBef>
                <a:spcPts val="350"/>
              </a:spcBef>
              <a:spcAft>
                <a:spcPct val="0"/>
              </a:spcAft>
              <a:buClr>
                <a:srgbClr val="000000"/>
              </a:buClr>
              <a:buSzPct val="100000"/>
              <a:buFont typeface="Times New Roman" pitchFamily="16" charset="0"/>
              <a:defRPr sz="1400">
                <a:solidFill>
                  <a:srgbClr val="000000"/>
                </a:solidFill>
                <a:latin typeface="+mn-lt"/>
                <a:ea typeface="+mn-ea"/>
              </a:defRPr>
            </a:lvl9pPr>
          </a:lstStyle>
          <a:p>
            <a:r>
              <a:rPr lang="de-DE" sz="1800" b="1" dirty="0" smtClean="0"/>
              <a:t>patent </a:t>
            </a:r>
            <a:r>
              <a:rPr lang="de-DE" sz="1800" b="1" dirty="0" err="1"/>
              <a:t>boxes</a:t>
            </a:r>
            <a:r>
              <a:rPr lang="de-DE" sz="1800" dirty="0"/>
              <a:t> (</a:t>
            </a:r>
            <a:r>
              <a:rPr lang="de-DE" sz="1800" dirty="0" err="1"/>
              <a:t>or</a:t>
            </a:r>
            <a:r>
              <a:rPr lang="de-DE" sz="1800" dirty="0"/>
              <a:t> </a:t>
            </a:r>
            <a:r>
              <a:rPr lang="de-DE" sz="1800" dirty="0" err="1"/>
              <a:t>innovation</a:t>
            </a:r>
            <a:r>
              <a:rPr lang="de-DE" sz="1800" dirty="0"/>
              <a:t> </a:t>
            </a:r>
            <a:r>
              <a:rPr lang="de-DE" sz="1800" dirty="0" err="1"/>
              <a:t>boxes</a:t>
            </a:r>
            <a:r>
              <a:rPr lang="de-DE" sz="1800" dirty="0"/>
              <a:t> </a:t>
            </a:r>
            <a:r>
              <a:rPr lang="de-DE" sz="1800" dirty="0" err="1"/>
              <a:t>as</a:t>
            </a:r>
            <a:r>
              <a:rPr lang="de-DE" sz="1800" dirty="0"/>
              <a:t> </a:t>
            </a:r>
            <a:r>
              <a:rPr lang="de-DE" sz="1800" dirty="0" err="1" smtClean="0"/>
              <a:t>call</a:t>
            </a:r>
            <a:r>
              <a:rPr lang="de-DE" sz="1800" dirty="0" smtClean="0"/>
              <a:t> in </a:t>
            </a:r>
            <a:r>
              <a:rPr lang="de-DE" sz="1800" dirty="0"/>
              <a:t>NL</a:t>
            </a:r>
            <a:r>
              <a:rPr lang="de-DE" sz="1800" dirty="0" smtClean="0"/>
              <a:t>) </a:t>
            </a:r>
            <a:r>
              <a:rPr lang="de-DE" sz="1800" dirty="0" err="1" smtClean="0"/>
              <a:t>looked</a:t>
            </a:r>
            <a:r>
              <a:rPr lang="de-DE" sz="1800" dirty="0" smtClean="0"/>
              <a:t> </a:t>
            </a:r>
            <a:r>
              <a:rPr lang="de-DE" sz="1800" dirty="0" err="1"/>
              <a:t>at</a:t>
            </a:r>
            <a:r>
              <a:rPr lang="de-DE" sz="1800" dirty="0"/>
              <a:t> </a:t>
            </a:r>
            <a:r>
              <a:rPr lang="de-DE" sz="1800" dirty="0" err="1"/>
              <a:t>by</a:t>
            </a:r>
            <a:r>
              <a:rPr lang="de-DE" sz="1800" dirty="0"/>
              <a:t> </a:t>
            </a:r>
            <a:r>
              <a:rPr lang="de-DE" sz="1800" dirty="0" err="1"/>
              <a:t>the</a:t>
            </a:r>
            <a:r>
              <a:rPr lang="de-DE" sz="1800" dirty="0"/>
              <a:t> </a:t>
            </a:r>
            <a:r>
              <a:rPr lang="de-DE" sz="1800" dirty="0" smtClean="0"/>
              <a:t>Code </a:t>
            </a:r>
            <a:r>
              <a:rPr lang="de-DE" sz="1800" dirty="0" err="1" smtClean="0"/>
              <a:t>of</a:t>
            </a:r>
            <a:r>
              <a:rPr lang="de-DE" sz="1800" dirty="0" smtClean="0"/>
              <a:t> </a:t>
            </a:r>
            <a:r>
              <a:rPr lang="de-DE" sz="1800" dirty="0" err="1" smtClean="0"/>
              <a:t>Conduct</a:t>
            </a:r>
            <a:r>
              <a:rPr lang="de-DE" sz="1800" dirty="0" smtClean="0"/>
              <a:t> </a:t>
            </a:r>
            <a:r>
              <a:rPr lang="de-DE" sz="1800" dirty="0" err="1" smtClean="0"/>
              <a:t>group</a:t>
            </a:r>
            <a:r>
              <a:rPr lang="de-DE" sz="1800" dirty="0" smtClean="0"/>
              <a:t> </a:t>
            </a:r>
            <a:r>
              <a:rPr lang="de-DE" sz="1800" dirty="0"/>
              <a:t>in Sept 2014 </a:t>
            </a:r>
            <a:r>
              <a:rPr lang="de-DE" sz="1800" dirty="0" err="1"/>
              <a:t>with</a:t>
            </a:r>
            <a:r>
              <a:rPr lang="de-DE" sz="1800" dirty="0"/>
              <a:t> </a:t>
            </a:r>
            <a:r>
              <a:rPr lang="de-DE" sz="1800" dirty="0" err="1"/>
              <a:t>at</a:t>
            </a:r>
            <a:r>
              <a:rPr lang="de-DE" sz="1800" dirty="0"/>
              <a:t> least </a:t>
            </a:r>
            <a:r>
              <a:rPr lang="de-DE" sz="1800" dirty="0" err="1"/>
              <a:t>one</a:t>
            </a:r>
            <a:r>
              <a:rPr lang="de-DE" sz="1800" dirty="0"/>
              <a:t> </a:t>
            </a:r>
            <a:r>
              <a:rPr lang="de-DE" sz="1800" dirty="0" err="1"/>
              <a:t>harmful</a:t>
            </a:r>
            <a:r>
              <a:rPr lang="de-DE" sz="1800" dirty="0"/>
              <a:t> </a:t>
            </a:r>
            <a:r>
              <a:rPr lang="de-DE" sz="1800" dirty="0" err="1"/>
              <a:t>criteria</a:t>
            </a:r>
            <a:r>
              <a:rPr lang="de-DE" sz="1800" dirty="0"/>
              <a:t> </a:t>
            </a:r>
            <a:r>
              <a:rPr lang="de-DE" sz="1800" dirty="0" err="1"/>
              <a:t>met</a:t>
            </a:r>
            <a:r>
              <a:rPr lang="de-DE" sz="1800" dirty="0" smtClean="0"/>
              <a:t>. But </a:t>
            </a:r>
            <a:r>
              <a:rPr lang="de-DE" sz="1800" dirty="0" err="1" smtClean="0"/>
              <a:t>Dutch</a:t>
            </a:r>
            <a:r>
              <a:rPr lang="de-DE" sz="1800" dirty="0" smtClean="0"/>
              <a:t> </a:t>
            </a:r>
            <a:r>
              <a:rPr lang="de-DE" sz="1800" dirty="0" err="1" smtClean="0"/>
              <a:t>documents</a:t>
            </a:r>
            <a:r>
              <a:rPr lang="de-DE" sz="1800" dirty="0" smtClean="0"/>
              <a:t> </a:t>
            </a:r>
            <a:r>
              <a:rPr lang="de-DE" sz="1800" dirty="0"/>
              <a:t>in </a:t>
            </a:r>
            <a:r>
              <a:rPr lang="de-DE" sz="1800" dirty="0" err="1"/>
              <a:t>the</a:t>
            </a:r>
            <a:r>
              <a:rPr lang="de-DE" sz="1800" dirty="0"/>
              <a:t> </a:t>
            </a:r>
            <a:r>
              <a:rPr lang="de-DE" sz="1800" dirty="0" err="1"/>
              <a:t>room</a:t>
            </a:r>
            <a:r>
              <a:rPr lang="de-DE" sz="1800" dirty="0"/>
              <a:t> </a:t>
            </a:r>
            <a:r>
              <a:rPr lang="de-DE" sz="1800" dirty="0" err="1" smtClean="0"/>
              <a:t>documents</a:t>
            </a:r>
            <a:r>
              <a:rPr lang="de-DE" sz="1800" dirty="0" smtClean="0"/>
              <a:t> </a:t>
            </a:r>
            <a:r>
              <a:rPr lang="de-DE" sz="1800" dirty="0" err="1" smtClean="0"/>
              <a:t>are</a:t>
            </a:r>
            <a:r>
              <a:rPr lang="de-DE" sz="1800" dirty="0" smtClean="0"/>
              <a:t> </a:t>
            </a:r>
            <a:r>
              <a:rPr lang="de-DE" sz="1800" dirty="0" err="1" smtClean="0"/>
              <a:t>black</a:t>
            </a:r>
            <a:r>
              <a:rPr lang="de-DE" sz="1800" dirty="0" smtClean="0"/>
              <a:t>.</a:t>
            </a:r>
            <a:endParaRPr lang="de-DE" sz="1800" dirty="0"/>
          </a:p>
          <a:p>
            <a:r>
              <a:rPr lang="de-DE" sz="1800" b="1" dirty="0" err="1" smtClean="0"/>
              <a:t>interest</a:t>
            </a:r>
            <a:r>
              <a:rPr lang="de-DE" sz="1800" b="1" dirty="0" smtClean="0"/>
              <a:t> </a:t>
            </a:r>
            <a:r>
              <a:rPr lang="de-DE" sz="1800" b="1" dirty="0" err="1"/>
              <a:t>and</a:t>
            </a:r>
            <a:r>
              <a:rPr lang="de-DE" sz="1800" b="1" dirty="0"/>
              <a:t> </a:t>
            </a:r>
            <a:r>
              <a:rPr lang="de-DE" sz="1800" b="1" dirty="0" err="1"/>
              <a:t>royalties</a:t>
            </a:r>
            <a:r>
              <a:rPr lang="de-DE" sz="1800" b="1" dirty="0"/>
              <a:t> </a:t>
            </a:r>
            <a:r>
              <a:rPr lang="de-DE" sz="1800" b="1" dirty="0" err="1"/>
              <a:t>deduction</a:t>
            </a:r>
            <a:r>
              <a:rPr lang="de-DE" sz="1800" dirty="0"/>
              <a:t>. This </a:t>
            </a:r>
            <a:r>
              <a:rPr lang="de-DE" sz="1800" dirty="0" smtClean="0"/>
              <a:t>was also </a:t>
            </a:r>
            <a:r>
              <a:rPr lang="de-DE" sz="1800" dirty="0"/>
              <a:t>on </a:t>
            </a:r>
            <a:r>
              <a:rPr lang="de-DE" sz="1800" dirty="0" err="1"/>
              <a:t>the</a:t>
            </a:r>
            <a:r>
              <a:rPr lang="de-DE" sz="1800" dirty="0"/>
              <a:t> </a:t>
            </a:r>
            <a:r>
              <a:rPr lang="de-DE" sz="1800" dirty="0" err="1"/>
              <a:t>agenda</a:t>
            </a:r>
            <a:r>
              <a:rPr lang="de-DE" sz="1800" dirty="0"/>
              <a:t> </a:t>
            </a:r>
            <a:r>
              <a:rPr lang="de-DE" sz="1800" dirty="0" err="1"/>
              <a:t>of</a:t>
            </a:r>
            <a:r>
              <a:rPr lang="de-DE" sz="1800" dirty="0"/>
              <a:t> </a:t>
            </a:r>
            <a:r>
              <a:rPr lang="de-DE" sz="1800" dirty="0" err="1"/>
              <a:t>the</a:t>
            </a:r>
            <a:r>
              <a:rPr lang="de-DE" sz="1800" dirty="0"/>
              <a:t> </a:t>
            </a:r>
            <a:r>
              <a:rPr lang="de-DE" sz="1800" dirty="0" err="1"/>
              <a:t>code</a:t>
            </a:r>
            <a:r>
              <a:rPr lang="de-DE" sz="1800" dirty="0"/>
              <a:t> </a:t>
            </a:r>
            <a:r>
              <a:rPr lang="de-DE" sz="1800" dirty="0" err="1"/>
              <a:t>of</a:t>
            </a:r>
            <a:r>
              <a:rPr lang="de-DE" sz="1800" dirty="0"/>
              <a:t> </a:t>
            </a:r>
            <a:r>
              <a:rPr lang="de-DE" sz="1800" dirty="0" err="1"/>
              <a:t>conduct</a:t>
            </a:r>
            <a:r>
              <a:rPr lang="de-DE" sz="1800" dirty="0"/>
              <a:t> (</a:t>
            </a:r>
            <a:r>
              <a:rPr lang="de-DE" sz="1800" dirty="0" err="1"/>
              <a:t>work</a:t>
            </a:r>
            <a:r>
              <a:rPr lang="de-DE" sz="1800" dirty="0"/>
              <a:t> </a:t>
            </a:r>
            <a:r>
              <a:rPr lang="de-DE" sz="1800" dirty="0" err="1"/>
              <a:t>programme</a:t>
            </a:r>
            <a:r>
              <a:rPr lang="de-DE" sz="1800" dirty="0"/>
              <a:t> 2011) but </a:t>
            </a:r>
            <a:r>
              <a:rPr lang="de-DE" sz="1800" dirty="0" err="1"/>
              <a:t>again</a:t>
            </a:r>
            <a:r>
              <a:rPr lang="de-DE" sz="1800" dirty="0"/>
              <a:t> </a:t>
            </a:r>
            <a:r>
              <a:rPr lang="de-DE" sz="1800" dirty="0" err="1"/>
              <a:t>the</a:t>
            </a:r>
            <a:r>
              <a:rPr lang="de-DE" sz="1800" dirty="0"/>
              <a:t> </a:t>
            </a:r>
            <a:r>
              <a:rPr lang="de-DE" sz="1800" dirty="0" err="1"/>
              <a:t>room</a:t>
            </a:r>
            <a:r>
              <a:rPr lang="de-DE" sz="1800" dirty="0"/>
              <a:t> </a:t>
            </a:r>
            <a:r>
              <a:rPr lang="de-DE" sz="1800" dirty="0" err="1"/>
              <a:t>documents</a:t>
            </a:r>
            <a:r>
              <a:rPr lang="de-DE" sz="1800" dirty="0"/>
              <a:t> </a:t>
            </a:r>
            <a:r>
              <a:rPr lang="de-DE" sz="1800" dirty="0" err="1"/>
              <a:t>are</a:t>
            </a:r>
            <a:r>
              <a:rPr lang="de-DE" sz="1800" dirty="0"/>
              <a:t> all in </a:t>
            </a:r>
            <a:r>
              <a:rPr lang="de-DE" sz="1800" dirty="0" err="1"/>
              <a:t>black</a:t>
            </a:r>
            <a:r>
              <a:rPr lang="de-DE" sz="1800" dirty="0"/>
              <a:t> </a:t>
            </a:r>
            <a:r>
              <a:rPr lang="de-DE" sz="1800" dirty="0" err="1"/>
              <a:t>concerning</a:t>
            </a:r>
            <a:r>
              <a:rPr lang="de-DE" sz="1800" dirty="0"/>
              <a:t> </a:t>
            </a:r>
            <a:r>
              <a:rPr lang="de-DE" sz="1800" dirty="0" err="1"/>
              <a:t>the</a:t>
            </a:r>
            <a:r>
              <a:rPr lang="de-DE" sz="1800" dirty="0"/>
              <a:t> NL.</a:t>
            </a:r>
            <a:endParaRPr lang="en-GB" sz="1800" dirty="0">
              <a:latin typeface="Verdana" charset="0"/>
              <a:ea typeface="MS Gothic" charset="0"/>
            </a:endParaRPr>
          </a:p>
        </p:txBody>
      </p:sp>
    </p:spTree>
    <p:extLst>
      <p:ext uri="{BB962C8B-B14F-4D97-AF65-F5344CB8AC3E}">
        <p14:creationId xmlns:p14="http://schemas.microsoft.com/office/powerpoint/2010/main" val="102838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88640"/>
            <a:ext cx="8712968" cy="1080120"/>
          </a:xfrm>
        </p:spPr>
        <p:txBody>
          <a:bodyPr/>
          <a:lstStyle/>
          <a:p>
            <a:pPr>
              <a:lnSpc>
                <a:spcPct val="100000"/>
              </a:lnSpc>
            </a:pPr>
            <a:r>
              <a:rPr lang="de-DE" dirty="0" smtClean="0"/>
              <a:t>The </a:t>
            </a:r>
            <a:r>
              <a:rPr lang="de-DE" dirty="0" err="1" smtClean="0"/>
              <a:t>Dutch</a:t>
            </a:r>
            <a:r>
              <a:rPr lang="de-DE" dirty="0" smtClean="0"/>
              <a:t> </a:t>
            </a:r>
            <a:r>
              <a:rPr lang="de-DE" dirty="0" err="1" smtClean="0"/>
              <a:t>government‘s</a:t>
            </a:r>
            <a:r>
              <a:rPr lang="de-DE" dirty="0" smtClean="0"/>
              <a:t> </a:t>
            </a:r>
            <a:r>
              <a:rPr lang="de-DE" dirty="0" err="1" smtClean="0"/>
              <a:t>ironic</a:t>
            </a:r>
            <a:r>
              <a:rPr lang="de-DE" dirty="0" smtClean="0"/>
              <a:t> </a:t>
            </a:r>
            <a:r>
              <a:rPr lang="de-DE" dirty="0" err="1" smtClean="0"/>
              <a:t>repsonse</a:t>
            </a:r>
            <a:r>
              <a:rPr lang="de-DE" dirty="0" smtClean="0"/>
              <a:t> </a:t>
            </a:r>
            <a:br>
              <a:rPr lang="de-DE" dirty="0" smtClean="0"/>
            </a:br>
            <a:r>
              <a:rPr lang="de-DE" dirty="0" err="1" smtClean="0"/>
              <a:t>to</a:t>
            </a:r>
            <a:r>
              <a:rPr lang="de-DE" dirty="0" smtClean="0"/>
              <a:t> </a:t>
            </a:r>
            <a:r>
              <a:rPr lang="de-DE" dirty="0" err="1" smtClean="0"/>
              <a:t>the</a:t>
            </a:r>
            <a:r>
              <a:rPr lang="de-DE" dirty="0" smtClean="0"/>
              <a:t> Code </a:t>
            </a:r>
            <a:r>
              <a:rPr lang="de-DE" dirty="0" err="1" smtClean="0"/>
              <a:t>of</a:t>
            </a:r>
            <a:r>
              <a:rPr lang="de-DE" dirty="0" smtClean="0"/>
              <a:t> </a:t>
            </a:r>
            <a:r>
              <a:rPr lang="de-DE" dirty="0" err="1" smtClean="0"/>
              <a:t>Conduct</a:t>
            </a:r>
            <a:r>
              <a:rPr lang="de-DE" dirty="0" smtClean="0"/>
              <a:t> </a:t>
            </a:r>
            <a:r>
              <a:rPr lang="de-DE" dirty="0" err="1" smtClean="0"/>
              <a:t>group‘s</a:t>
            </a:r>
            <a:r>
              <a:rPr lang="de-DE" dirty="0" smtClean="0"/>
              <a:t> </a:t>
            </a:r>
            <a:r>
              <a:rPr lang="de-DE" dirty="0" err="1" smtClean="0"/>
              <a:t>questionaire</a:t>
            </a:r>
            <a:r>
              <a:rPr lang="de-DE" dirty="0" smtClean="0"/>
              <a:t> on </a:t>
            </a:r>
            <a:r>
              <a:rPr lang="de-DE" dirty="0" err="1" smtClean="0"/>
              <a:t>tax</a:t>
            </a:r>
            <a:r>
              <a:rPr lang="de-DE" dirty="0" smtClean="0"/>
              <a:t> </a:t>
            </a:r>
            <a:r>
              <a:rPr lang="de-DE" dirty="0" err="1" smtClean="0"/>
              <a:t>rulings</a:t>
            </a:r>
            <a:endParaRPr lang="de-DE" dirty="0"/>
          </a:p>
        </p:txBody>
      </p:sp>
      <p:pic>
        <p:nvPicPr>
          <p:cNvPr id="3" name="Bild 2" descr="image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831050"/>
            <a:ext cx="8135888" cy="3334254"/>
          </a:xfrm>
          <a:prstGeom prst="rect">
            <a:avLst/>
          </a:prstGeom>
        </p:spPr>
      </p:pic>
      <p:pic>
        <p:nvPicPr>
          <p:cNvPr id="4" name="Bild 3" descr="image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606914"/>
            <a:ext cx="4752975" cy="1238250"/>
          </a:xfrm>
          <a:prstGeom prst="rect">
            <a:avLst/>
          </a:prstGeom>
        </p:spPr>
      </p:pic>
      <p:pic>
        <p:nvPicPr>
          <p:cNvPr id="5" name="Bild 4"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1894946"/>
            <a:ext cx="2699792" cy="1068395"/>
          </a:xfrm>
          <a:prstGeom prst="rect">
            <a:avLst/>
          </a:prstGeom>
        </p:spPr>
      </p:pic>
      <p:sp>
        <p:nvSpPr>
          <p:cNvPr id="6" name="Richtungspfeil 5"/>
          <p:cNvSpPr/>
          <p:nvPr/>
        </p:nvSpPr>
        <p:spPr bwMode="auto">
          <a:xfrm>
            <a:off x="179512" y="5711370"/>
            <a:ext cx="432048" cy="360040"/>
          </a:xfrm>
          <a:prstGeom prst="homePlat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
              </a:lnSpc>
              <a:spcBef>
                <a:spcPct val="0"/>
              </a:spcBef>
              <a:spcAft>
                <a:spcPct val="0"/>
              </a:spcAft>
              <a:buClr>
                <a:srgbClr val="000000"/>
              </a:buClr>
              <a:buSzPct val="100000"/>
              <a:buFont typeface="Times New Roman" pitchFamily="16" charset="0"/>
              <a:buNone/>
              <a:tabLst/>
            </a:pPr>
            <a:endParaRPr kumimoji="0" lang="de-DE" sz="2400" b="0" i="0" u="none" strike="noStrike" cap="none" normalizeH="0" baseline="0" smtClean="0">
              <a:ln>
                <a:noFill/>
              </a:ln>
              <a:solidFill>
                <a:schemeClr val="bg1"/>
              </a:solidFill>
              <a:effectLst/>
              <a:latin typeface="Times New Roman" pitchFamily="16" charset="0"/>
              <a:ea typeface="MS Gothic" charset="-128"/>
            </a:endParaRPr>
          </a:p>
        </p:txBody>
      </p:sp>
    </p:spTree>
    <p:extLst>
      <p:ext uri="{BB962C8B-B14F-4D97-AF65-F5344CB8AC3E}">
        <p14:creationId xmlns:p14="http://schemas.microsoft.com/office/powerpoint/2010/main" val="2995808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rot="16200000">
            <a:off x="-1651595" y="2595811"/>
            <a:ext cx="5237708" cy="1287462"/>
          </a:xfrm>
        </p:spPr>
        <p:txBody>
          <a:bodyPr/>
          <a:lstStyle/>
          <a:p>
            <a:pPr>
              <a:lnSpc>
                <a:spcPct val="100000"/>
              </a:lnSpc>
            </a:pPr>
            <a:r>
              <a:rPr lang="de-DE" dirty="0" err="1" smtClean="0"/>
              <a:t>Reaction</a:t>
            </a:r>
            <a:r>
              <a:rPr lang="de-DE" dirty="0" smtClean="0"/>
              <a:t> </a:t>
            </a:r>
            <a:r>
              <a:rPr lang="de-DE" dirty="0" err="1" smtClean="0"/>
              <a:t>to</a:t>
            </a:r>
            <a:r>
              <a:rPr lang="de-DE" dirty="0" smtClean="0"/>
              <a:t> </a:t>
            </a:r>
            <a:r>
              <a:rPr lang="de-DE" dirty="0" err="1" smtClean="0"/>
              <a:t>the</a:t>
            </a:r>
            <a:r>
              <a:rPr lang="de-DE" dirty="0" smtClean="0"/>
              <a:t> EU </a:t>
            </a:r>
            <a:r>
              <a:rPr lang="de-DE" dirty="0" err="1" smtClean="0"/>
              <a:t>commission‘s</a:t>
            </a:r>
            <a:r>
              <a:rPr lang="de-DE" dirty="0" smtClean="0"/>
              <a:t> </a:t>
            </a:r>
            <a:r>
              <a:rPr lang="de-DE" dirty="0" err="1" smtClean="0"/>
              <a:t>state</a:t>
            </a:r>
            <a:r>
              <a:rPr lang="de-DE" dirty="0" smtClean="0"/>
              <a:t> </a:t>
            </a:r>
            <a:r>
              <a:rPr lang="de-DE" dirty="0" err="1" smtClean="0"/>
              <a:t>aid</a:t>
            </a:r>
            <a:r>
              <a:rPr lang="de-DE" dirty="0" smtClean="0"/>
              <a:t> </a:t>
            </a:r>
            <a:r>
              <a:rPr lang="de-DE" dirty="0" err="1" smtClean="0"/>
              <a:t>decision</a:t>
            </a:r>
            <a:r>
              <a:rPr lang="de-DE" dirty="0" smtClean="0"/>
              <a:t> on Starbucks</a:t>
            </a:r>
            <a:endParaRPr lang="de-DE" dirty="0"/>
          </a:p>
        </p:txBody>
      </p:sp>
      <p:pic>
        <p:nvPicPr>
          <p:cNvPr id="3" name="Bild 2" descr="Screen Shot 2015-11-03 at 23.02.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476672"/>
            <a:ext cx="5904656" cy="5672595"/>
          </a:xfrm>
          <a:prstGeom prst="rect">
            <a:avLst/>
          </a:prstGeom>
        </p:spPr>
      </p:pic>
    </p:spTree>
    <p:extLst>
      <p:ext uri="{BB962C8B-B14F-4D97-AF65-F5344CB8AC3E}">
        <p14:creationId xmlns:p14="http://schemas.microsoft.com/office/powerpoint/2010/main" val="2025141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luxleaksbday_twi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24744"/>
            <a:ext cx="8316416" cy="4158208"/>
          </a:xfrm>
          <a:prstGeom prst="rect">
            <a:avLst/>
          </a:prstGeom>
        </p:spPr>
      </p:pic>
    </p:spTree>
    <p:extLst>
      <p:ext uri="{BB962C8B-B14F-4D97-AF65-F5344CB8AC3E}">
        <p14:creationId xmlns:p14="http://schemas.microsoft.com/office/powerpoint/2010/main" val="416147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620241"/>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The obstruction of reform</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The Code of Conduct group</a:t>
            </a: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The planned reform</a:t>
            </a: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The obstruction of the reform</a:t>
            </a: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spTree>
    <p:extLst>
      <p:ext uri="{BB962C8B-B14F-4D97-AF65-F5344CB8AC3E}">
        <p14:creationId xmlns:p14="http://schemas.microsoft.com/office/powerpoint/2010/main" val="32487173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700808"/>
            <a:ext cx="7974012" cy="1287462"/>
          </a:xfrm>
        </p:spPr>
        <p:txBody>
          <a:bodyPr/>
          <a:lstStyle/>
          <a:p>
            <a:pPr>
              <a:lnSpc>
                <a:spcPct val="100000"/>
              </a:lnSpc>
              <a:spcAft>
                <a:spcPts val="600"/>
              </a:spcAft>
            </a:pPr>
            <a:r>
              <a:rPr lang="de-DE" dirty="0" err="1" smtClean="0"/>
              <a:t>From</a:t>
            </a:r>
            <a:r>
              <a:rPr lang="de-DE" dirty="0" smtClean="0"/>
              <a:t> </a:t>
            </a:r>
            <a:r>
              <a:rPr lang="de-DE" dirty="0" err="1" smtClean="0"/>
              <a:t>now</a:t>
            </a:r>
            <a:r>
              <a:rPr lang="de-DE" dirty="0" smtClean="0"/>
              <a:t> </a:t>
            </a:r>
            <a:r>
              <a:rPr lang="de-DE" dirty="0" err="1" smtClean="0"/>
              <a:t>to</a:t>
            </a:r>
            <a:r>
              <a:rPr lang="de-DE" dirty="0" smtClean="0"/>
              <a:t> </a:t>
            </a:r>
            <a:r>
              <a:rPr lang="de-DE" dirty="0" err="1" smtClean="0"/>
              <a:t>your</a:t>
            </a:r>
            <a:r>
              <a:rPr lang="de-DE" dirty="0" smtClean="0"/>
              <a:t> </a:t>
            </a:r>
            <a:r>
              <a:rPr lang="de-DE" dirty="0" err="1" smtClean="0"/>
              <a:t>information</a:t>
            </a:r>
            <a:r>
              <a:rPr lang="de-DE" dirty="0" smtClean="0"/>
              <a:t>: </a:t>
            </a:r>
            <a:br>
              <a:rPr lang="de-DE" dirty="0" smtClean="0"/>
            </a:br>
            <a:r>
              <a:rPr lang="de-DE" dirty="0"/>
              <a:t/>
            </a:r>
            <a:br>
              <a:rPr lang="de-DE" dirty="0"/>
            </a:br>
            <a:r>
              <a:rPr lang="de-DE" dirty="0" smtClean="0"/>
              <a:t>The </a:t>
            </a:r>
            <a:r>
              <a:rPr lang="de-DE" dirty="0" err="1"/>
              <a:t>p</a:t>
            </a:r>
            <a:r>
              <a:rPr lang="de-DE" dirty="0" err="1" smtClean="0"/>
              <a:t>resentation</a:t>
            </a:r>
            <a:r>
              <a:rPr lang="de-DE" dirty="0" smtClean="0"/>
              <a:t> I </a:t>
            </a:r>
            <a:r>
              <a:rPr lang="de-DE" dirty="0" err="1" smtClean="0"/>
              <a:t>gave</a:t>
            </a:r>
            <a:r>
              <a:rPr lang="de-DE" dirty="0" smtClean="0"/>
              <a:t/>
            </a:r>
            <a:br>
              <a:rPr lang="de-DE" dirty="0" smtClean="0"/>
            </a:br>
            <a:r>
              <a:rPr lang="de-DE" dirty="0" smtClean="0"/>
              <a:t> on </a:t>
            </a:r>
            <a:r>
              <a:rPr lang="de-DE" dirty="0" err="1" smtClean="0"/>
              <a:t>the</a:t>
            </a:r>
            <a:r>
              <a:rPr lang="de-DE" dirty="0" smtClean="0"/>
              <a:t> 26th </a:t>
            </a:r>
            <a:r>
              <a:rPr lang="de-DE" dirty="0" err="1" smtClean="0"/>
              <a:t>of</a:t>
            </a:r>
            <a:r>
              <a:rPr lang="de-DE" dirty="0" smtClean="0"/>
              <a:t> </a:t>
            </a:r>
            <a:r>
              <a:rPr lang="de-DE" dirty="0" err="1" smtClean="0"/>
              <a:t>October</a:t>
            </a:r>
            <a:r>
              <a:rPr lang="de-DE" dirty="0" smtClean="0"/>
              <a:t> in Luxembourg</a:t>
            </a:r>
            <a:endParaRPr lang="de-DE" dirty="0"/>
          </a:p>
        </p:txBody>
      </p:sp>
    </p:spTree>
    <p:extLst>
      <p:ext uri="{BB962C8B-B14F-4D97-AF65-F5344CB8AC3E}">
        <p14:creationId xmlns:p14="http://schemas.microsoft.com/office/powerpoint/2010/main" val="1944377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323850" y="2060575"/>
            <a:ext cx="8459788" cy="1152525"/>
          </a:xfrm>
          <a:solidFill>
            <a:srgbClr val="00FF00"/>
          </a:solidFill>
        </p:spPr>
        <p:txBody>
          <a:bodyPr lIns="90000" tIns="46800" rIns="90000" bIns="46800"/>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a:latin typeface="Verdana" charset="0"/>
                <a:ea typeface="MS Gothic" charset="0"/>
              </a:rPr>
              <a:t>Government of Luxembourg: obstructing the TAXE investigation</a:t>
            </a:r>
            <a:endParaRPr lang="en-GB" sz="1800">
              <a:latin typeface="Verdana" charset="0"/>
              <a:ea typeface="MS Gothic"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Bild 4" descr="Screen Shot 2015-10-24 at 19.17.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Inhaltsplatzhalter 2"/>
          <p:cNvSpPr>
            <a:spLocks noGrp="1"/>
          </p:cNvSpPr>
          <p:nvPr>
            <p:ph idx="1"/>
          </p:nvPr>
        </p:nvSpPr>
        <p:spPr>
          <a:xfrm>
            <a:off x="971550" y="1484313"/>
            <a:ext cx="7974013" cy="3457575"/>
          </a:xfrm>
          <a:solidFill>
            <a:schemeClr val="bg1">
              <a:alpha val="78038"/>
            </a:schemeClr>
          </a:solidFill>
        </p:spPr>
        <p:txBody>
          <a:bodyPr/>
          <a:lstStyle/>
          <a:p>
            <a:pPr marL="0" indent="0"/>
            <a:r>
              <a:rPr lang="de-DE">
                <a:latin typeface="Verdana" charset="0"/>
                <a:ea typeface="MS Gothic" charset="0"/>
              </a:rPr>
              <a:t>Art. 4.3 of the Treaty on European Union</a:t>
            </a:r>
          </a:p>
          <a:p>
            <a:pPr marL="0" indent="0"/>
            <a:r>
              <a:rPr lang="de-DE">
                <a:latin typeface="Verdana" charset="0"/>
                <a:ea typeface="MS Gothic" charset="0"/>
              </a:rPr>
              <a:t>3. Pursuant to the principle of sincere cooperation, the Union and the Member States shall, in full mutual respect, assist each other in carrying out tasks which flow from the Treaties. ... </a:t>
            </a:r>
          </a:p>
          <a:p>
            <a:pPr marL="0" indent="0"/>
            <a:r>
              <a:rPr lang="de-DE">
                <a:latin typeface="Verdana" charset="0"/>
                <a:ea typeface="MS Gothic" charset="0"/>
              </a:rPr>
              <a:t>The Member States shall facilitate the achievement of the Union's tasks and refrain from any measure which could jeopardise the attainment of the Union's objectives.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4213" y="69215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latin typeface="Verdana" charset="0"/>
                <a:ea typeface="MS Gothic" charset="0"/>
              </a:rPr>
              <a:t>Obstruction </a:t>
            </a:r>
            <a:r>
              <a:rPr lang="en-GB" b="1" dirty="0" smtClean="0">
                <a:latin typeface="Verdana" charset="0"/>
                <a:ea typeface="MS Gothic" charset="0"/>
              </a:rPr>
              <a:t>of investigation in </a:t>
            </a:r>
            <a:r>
              <a:rPr lang="en-GB" b="1" dirty="0">
                <a:latin typeface="Verdana" charset="0"/>
                <a:ea typeface="MS Gothic" charset="0"/>
              </a:rPr>
              <a:t>7 acts</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1. no serious answer to EP’s questions</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	</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2. denial of access to documents of the Code of Conduct group</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3. Council not granting the EP anything meaningful (confirmed hearing in EP on 22</a:t>
            </a:r>
            <a:r>
              <a:rPr lang="en-GB" baseline="30000" dirty="0">
                <a:latin typeface="Verdana" charset="0"/>
                <a:ea typeface="MS Gothic" charset="0"/>
              </a:rPr>
              <a:t>nd</a:t>
            </a:r>
            <a:r>
              <a:rPr lang="en-GB" dirty="0">
                <a:latin typeface="Verdana" charset="0"/>
                <a:ea typeface="MS Gothic" charset="0"/>
              </a:rPr>
              <a:t> of Sept 2015)</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4. ring fencing access of EU commission to exchange of rulings legislated under Luxembourg presidency</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5. no consequences from the WALMART scandal</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6. failure to deliver the promised “vade-mecum” on economic substance</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7. making an example of tax </a:t>
            </a:r>
            <a:r>
              <a:rPr lang="en-GB" dirty="0" err="1">
                <a:latin typeface="Verdana" charset="0"/>
                <a:ea typeface="MS Gothic" charset="0"/>
              </a:rPr>
              <a:t>whistleblower</a:t>
            </a:r>
            <a:r>
              <a:rPr lang="en-GB" dirty="0">
                <a:latin typeface="Verdana" charset="0"/>
                <a:ea typeface="MS Gothic" charset="0"/>
              </a:rPr>
              <a:t> Antoine </a:t>
            </a:r>
            <a:r>
              <a:rPr lang="en-GB" dirty="0" err="1">
                <a:latin typeface="Verdana" charset="0"/>
                <a:ea typeface="MS Gothic" charset="0"/>
              </a:rPr>
              <a:t>Deltour</a:t>
            </a:r>
            <a:endParaRPr lang="en-GB" dirty="0">
              <a:latin typeface="Verdana" charset="0"/>
              <a:ea typeface="MS Gothic"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Bild 3" descr="Screen Shot 2015-10-24 at 11.57.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333375"/>
            <a:ext cx="9002712"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1"/>
          <p:cNvSpPr>
            <a:spLocks noGrp="1"/>
          </p:cNvSpPr>
          <p:nvPr>
            <p:ph type="title"/>
          </p:nvPr>
        </p:nvSpPr>
        <p:spPr/>
        <p:txBody>
          <a:bodyPr/>
          <a:lstStyle/>
          <a:p>
            <a:pPr>
              <a:lnSpc>
                <a:spcPct val="100000"/>
              </a:lnSpc>
            </a:pPr>
            <a:r>
              <a:rPr lang="de-DE">
                <a:latin typeface="Verdana" charset="0"/>
                <a:ea typeface="MS Gothic" charset="0"/>
              </a:rPr>
              <a:t>Demand for information of TAXE to Luxembourg of 23rd April 2015</a:t>
            </a:r>
          </a:p>
        </p:txBody>
      </p:sp>
      <p:pic>
        <p:nvPicPr>
          <p:cNvPr id="10242" name="Bild 4" descr="Screen Shot 2015-10-24 at 12.23.4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16113"/>
            <a:ext cx="76612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el 1"/>
          <p:cNvSpPr>
            <a:spLocks noGrp="1"/>
          </p:cNvSpPr>
          <p:nvPr>
            <p:ph type="title"/>
          </p:nvPr>
        </p:nvSpPr>
        <p:spPr>
          <a:xfrm>
            <a:off x="684213" y="227013"/>
            <a:ext cx="7974012" cy="538162"/>
          </a:xfrm>
        </p:spPr>
        <p:txBody>
          <a:bodyPr/>
          <a:lstStyle/>
          <a:p>
            <a:r>
              <a:rPr lang="de-DE">
                <a:latin typeface="Verdana" charset="0"/>
                <a:ea typeface="MS Gothic" charset="0"/>
              </a:rPr>
              <a:t>Information received June 2015</a:t>
            </a:r>
          </a:p>
        </p:txBody>
      </p:sp>
      <p:pic>
        <p:nvPicPr>
          <p:cNvPr id="11266" name="Bild 3" descr="Screen Shot 2015-10-24 at 19.3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052513"/>
            <a:ext cx="710723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Bild 4" descr="Screen Shot 2015-10-24 at 19.36.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437063"/>
            <a:ext cx="74818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Bild 5" descr="Screen Shot 2015-10-24 at 19.37.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5084763"/>
            <a:ext cx="76327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feld 6"/>
          <p:cNvSpPr txBox="1">
            <a:spLocks noChangeArrowheads="1"/>
          </p:cNvSpPr>
          <p:nvPr/>
        </p:nvSpPr>
        <p:spPr bwMode="auto">
          <a:xfrm rot="5400000" flipV="1">
            <a:off x="-2389981" y="3118644"/>
            <a:ext cx="540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a:solidFill>
                  <a:schemeClr val="tx1"/>
                </a:solidFill>
              </a:rPr>
              <a:t>Quelle: http://www.sven-giegold.de/wp-content/uploads/2015/03/Luxembourg.pdf</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Bild 5" descr="Screen Shot 2015-10-24 at 19.50.5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810101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el 1"/>
          <p:cNvSpPr>
            <a:spLocks noGrp="1"/>
          </p:cNvSpPr>
          <p:nvPr>
            <p:ph type="title"/>
          </p:nvPr>
        </p:nvSpPr>
        <p:spPr>
          <a:xfrm>
            <a:off x="684213" y="227013"/>
            <a:ext cx="7974012" cy="538162"/>
          </a:xfrm>
        </p:spPr>
        <p:txBody>
          <a:bodyPr/>
          <a:lstStyle/>
          <a:p>
            <a:r>
              <a:rPr lang="de-DE">
                <a:latin typeface="Verdana" charset="0"/>
                <a:ea typeface="MS Gothic" charset="0"/>
              </a:rPr>
              <a:t>Information received June 2015</a:t>
            </a:r>
          </a:p>
        </p:txBody>
      </p:sp>
      <p:sp>
        <p:nvSpPr>
          <p:cNvPr id="12291" name="Textfeld 7"/>
          <p:cNvSpPr txBox="1">
            <a:spLocks noChangeArrowheads="1"/>
          </p:cNvSpPr>
          <p:nvPr/>
        </p:nvSpPr>
        <p:spPr bwMode="auto">
          <a:xfrm rot="5400000" flipV="1">
            <a:off x="-2389981" y="3118644"/>
            <a:ext cx="540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a:solidFill>
                  <a:schemeClr val="tx1"/>
                </a:solidFill>
              </a:rPr>
              <a:t>Quelle: http://www.sven-giegold.de/wp-content/uploads/2015/03/Luxembourg.pdf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Bild 7" descr="Screen Shot 2015-10-27 at 18.22.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765175"/>
            <a:ext cx="420211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a:spLocks noGrp="1"/>
          </p:cNvSpPr>
          <p:nvPr>
            <p:ph type="title"/>
          </p:nvPr>
        </p:nvSpPr>
        <p:spPr>
          <a:xfrm>
            <a:off x="684213" y="227013"/>
            <a:ext cx="7974012" cy="898525"/>
          </a:xfrm>
        </p:spPr>
        <p:txBody>
          <a:bodyPr/>
          <a:lstStyle/>
          <a:p>
            <a:pPr>
              <a:lnSpc>
                <a:spcPct val="100000"/>
              </a:lnSpc>
            </a:pPr>
            <a:r>
              <a:rPr lang="de-DE">
                <a:latin typeface="Verdana" charset="0"/>
                <a:ea typeface="MS Gothic" charset="0"/>
              </a:rPr>
              <a:t>Response Council 23rd July 2015 to request from 22nd April 2015</a:t>
            </a:r>
          </a:p>
        </p:txBody>
      </p:sp>
      <p:pic>
        <p:nvPicPr>
          <p:cNvPr id="14338" name="Bild 3" descr="Screen Shot 2015-10-24 at 12.29.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38052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Bild 4" descr="Screen Shot 2015-10-24 at 12.29.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84538"/>
            <a:ext cx="43926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54868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The Code group</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marL="285750" indent="-285750">
              <a:lnSpc>
                <a:spcPct val="100000"/>
              </a:lnSpc>
              <a:spcBef>
                <a:spcPts val="300"/>
              </a:spcBef>
              <a:spcAft>
                <a:spcPct val="0"/>
              </a:spcAft>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e</a:t>
            </a:r>
            <a:r>
              <a:rPr lang="en-GB" dirty="0" smtClean="0">
                <a:latin typeface="Verdana" charset="0"/>
                <a:ea typeface="MS Gothic" charset="0"/>
              </a:rPr>
              <a:t>stablished by the Council through a resolution on the 1</a:t>
            </a:r>
            <a:r>
              <a:rPr lang="en-GB" baseline="30000" dirty="0" smtClean="0">
                <a:latin typeface="Verdana" charset="0"/>
                <a:ea typeface="MS Gothic" charset="0"/>
              </a:rPr>
              <a:t>st</a:t>
            </a:r>
            <a:r>
              <a:rPr lang="en-GB" dirty="0" smtClean="0">
                <a:latin typeface="Verdana" charset="0"/>
                <a:ea typeface="MS Gothic" charset="0"/>
              </a:rPr>
              <a:t> of December 1997</a:t>
            </a:r>
          </a:p>
          <a:p>
            <a:pPr marL="285750" indent="-285750">
              <a:lnSpc>
                <a:spcPct val="100000"/>
              </a:lnSpc>
              <a:spcBef>
                <a:spcPts val="300"/>
              </a:spcBef>
              <a:spcAft>
                <a:spcPct val="0"/>
              </a:spcAft>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Website: http://</a:t>
            </a:r>
            <a:r>
              <a:rPr lang="en-GB" dirty="0" err="1">
                <a:latin typeface="Verdana" charset="0"/>
                <a:ea typeface="MS Gothic" charset="0"/>
              </a:rPr>
              <a:t>www.consilium.europa.eu</a:t>
            </a:r>
            <a:r>
              <a:rPr lang="en-GB" dirty="0">
                <a:latin typeface="Verdana" charset="0"/>
                <a:ea typeface="MS Gothic" charset="0"/>
              </a:rPr>
              <a:t>/en/council-</a:t>
            </a:r>
            <a:r>
              <a:rPr lang="en-GB" dirty="0" err="1">
                <a:latin typeface="Verdana" charset="0"/>
                <a:ea typeface="MS Gothic" charset="0"/>
              </a:rPr>
              <a:t>eu</a:t>
            </a:r>
            <a:r>
              <a:rPr lang="en-GB" dirty="0">
                <a:latin typeface="Verdana" charset="0"/>
                <a:ea typeface="MS Gothic" charset="0"/>
              </a:rPr>
              <a:t>/preparatory-bodies/code-conduct-group/</a:t>
            </a:r>
            <a:endParaRPr lang="en-GB" dirty="0" smtClean="0">
              <a:latin typeface="Verdana" charset="0"/>
              <a:ea typeface="MS Gothic" charset="0"/>
            </a:endParaRPr>
          </a:p>
          <a:p>
            <a:pPr marL="285750" indent="-285750">
              <a:lnSpc>
                <a:spcPct val="100000"/>
              </a:lnSpc>
              <a:spcBef>
                <a:spcPts val="300"/>
              </a:spcBef>
              <a:spcAft>
                <a:spcPct val="0"/>
              </a:spcAft>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pic>
        <p:nvPicPr>
          <p:cNvPr id="2" name="Bild 1" descr="Screen Shot 2016-03-07 at 06.5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708920"/>
            <a:ext cx="5148064" cy="3229347"/>
          </a:xfrm>
          <a:prstGeom prst="rect">
            <a:avLst/>
          </a:prstGeom>
        </p:spPr>
      </p:pic>
    </p:spTree>
    <p:extLst>
      <p:ext uri="{BB962C8B-B14F-4D97-AF65-F5344CB8AC3E}">
        <p14:creationId xmlns:p14="http://schemas.microsoft.com/office/powerpoint/2010/main" val="7991162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Bild 4" descr="Screen Shot 2015-10-25 at 17.51.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9565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el 1"/>
          <p:cNvSpPr>
            <a:spLocks noGrp="1"/>
          </p:cNvSpPr>
          <p:nvPr>
            <p:ph type="title"/>
          </p:nvPr>
        </p:nvSpPr>
        <p:spPr>
          <a:xfrm>
            <a:off x="684213" y="620713"/>
            <a:ext cx="7974012" cy="896937"/>
          </a:xfrm>
        </p:spPr>
        <p:txBody>
          <a:bodyPr/>
          <a:lstStyle/>
          <a:p>
            <a:pPr>
              <a:lnSpc>
                <a:spcPct val="100000"/>
              </a:lnSpc>
            </a:pPr>
            <a:r>
              <a:rPr lang="de-DE">
                <a:latin typeface="Verdana" charset="0"/>
                <a:ea typeface="MS Gothic" charset="0"/>
              </a:rPr>
              <a:t>Charter of fundamental rights</a:t>
            </a:r>
            <a:br>
              <a:rPr lang="de-DE">
                <a:latin typeface="Verdana" charset="0"/>
                <a:ea typeface="MS Gothic" charset="0"/>
              </a:rPr>
            </a:br>
            <a:r>
              <a:rPr lang="de-DE">
                <a:latin typeface="Verdana" charset="0"/>
                <a:ea typeface="MS Gothic" charset="0"/>
              </a:rPr>
              <a:t>of the European Union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95288" y="260350"/>
            <a:ext cx="8280400" cy="898525"/>
          </a:xfrm>
        </p:spPr>
        <p:txBody>
          <a:bodyPr/>
          <a:lstStyle/>
          <a:p>
            <a:pPr>
              <a:lnSpc>
                <a:spcPct val="100000"/>
              </a:lnSpc>
            </a:pPr>
            <a:r>
              <a:rPr lang="de-DE">
                <a:latin typeface="Verdana" charset="0"/>
                <a:ea typeface="MS Gothic" charset="0"/>
              </a:rPr>
              <a:t>Greens/EFA letter to minister Gramegna on WALMART of 14th July 2015</a:t>
            </a:r>
          </a:p>
        </p:txBody>
      </p:sp>
      <p:pic>
        <p:nvPicPr>
          <p:cNvPr id="16386" name="Bild 4" descr="Screen Shot 2015-10-24 at 20.52.3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341438"/>
            <a:ext cx="7937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el 1"/>
          <p:cNvSpPr>
            <a:spLocks noGrp="1"/>
          </p:cNvSpPr>
          <p:nvPr>
            <p:ph type="title"/>
          </p:nvPr>
        </p:nvSpPr>
        <p:spPr>
          <a:xfrm>
            <a:off x="684213" y="404813"/>
            <a:ext cx="7974012" cy="754062"/>
          </a:xfrm>
        </p:spPr>
        <p:txBody>
          <a:bodyPr/>
          <a:lstStyle/>
          <a:p>
            <a:pPr>
              <a:lnSpc>
                <a:spcPct val="100000"/>
              </a:lnSpc>
            </a:pPr>
            <a:r>
              <a:rPr lang="de-DE">
                <a:latin typeface="Verdana" charset="0"/>
                <a:ea typeface="MS Gothic" charset="0"/>
              </a:rPr>
              <a:t>Response by Pierre Gramegna </a:t>
            </a:r>
            <a:br>
              <a:rPr lang="de-DE">
                <a:latin typeface="Verdana" charset="0"/>
                <a:ea typeface="MS Gothic" charset="0"/>
              </a:rPr>
            </a:br>
            <a:r>
              <a:rPr lang="de-DE">
                <a:latin typeface="Verdana" charset="0"/>
                <a:ea typeface="MS Gothic" charset="0"/>
              </a:rPr>
              <a:t>on WALMART, 28th of August 2015 </a:t>
            </a:r>
          </a:p>
        </p:txBody>
      </p:sp>
      <p:pic>
        <p:nvPicPr>
          <p:cNvPr id="17410" name="Bild 3" descr="Screen Shot 2015-10-25 at 16.41.3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80327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a:xfrm>
            <a:off x="684213" y="476250"/>
            <a:ext cx="7974012" cy="1287463"/>
          </a:xfrm>
        </p:spPr>
        <p:txBody>
          <a:bodyPr/>
          <a:lstStyle/>
          <a:p>
            <a:pPr>
              <a:lnSpc>
                <a:spcPct val="100000"/>
              </a:lnSpc>
            </a:pPr>
            <a:r>
              <a:rPr lang="de-DE">
                <a:latin typeface="Verdana" charset="0"/>
                <a:ea typeface="MS Gothic" charset="0"/>
              </a:rPr>
              <a:t>European Parliament‘s mission report on the TAXE visit, 18th May 2015 </a:t>
            </a:r>
          </a:p>
        </p:txBody>
      </p:sp>
      <p:pic>
        <p:nvPicPr>
          <p:cNvPr id="18434" name="Bild 4" descr="Screen Shot 2015-10-26 at 07.07.1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76475"/>
            <a:ext cx="766762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feld 5"/>
          <p:cNvSpPr txBox="1">
            <a:spLocks noChangeArrowheads="1"/>
          </p:cNvSpPr>
          <p:nvPr/>
        </p:nvSpPr>
        <p:spPr bwMode="auto">
          <a:xfrm rot="5400000" flipV="1">
            <a:off x="-2389981" y="3118644"/>
            <a:ext cx="540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a:solidFill>
                  <a:schemeClr val="tx1"/>
                </a:solidFill>
              </a:rPr>
              <a:t>http://www.sven-giegold.de/wp-content/uploads/2015/03/Mission-report-Lux.pdf</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684213" y="227013"/>
            <a:ext cx="7974012" cy="825500"/>
          </a:xfrm>
        </p:spPr>
        <p:txBody>
          <a:bodyPr/>
          <a:lstStyle/>
          <a:p>
            <a:r>
              <a:rPr lang="de-DE">
                <a:latin typeface="Verdana" charset="0"/>
                <a:ea typeface="MS Gothic" charset="0"/>
              </a:rPr>
              <a:t>Key quotes</a:t>
            </a:r>
          </a:p>
        </p:txBody>
      </p:sp>
      <p:sp>
        <p:nvSpPr>
          <p:cNvPr id="19458" name="Inhaltsplatzhalter 2"/>
          <p:cNvSpPr>
            <a:spLocks noGrp="1"/>
          </p:cNvSpPr>
          <p:nvPr>
            <p:ph idx="1"/>
          </p:nvPr>
        </p:nvSpPr>
        <p:spPr>
          <a:xfrm>
            <a:off x="684213" y="1341438"/>
            <a:ext cx="7974012" cy="4024312"/>
          </a:xfrm>
        </p:spPr>
        <p:txBody>
          <a:bodyPr/>
          <a:lstStyle/>
          <a:p>
            <a:pPr marL="0" indent="0">
              <a:lnSpc>
                <a:spcPct val="100000"/>
              </a:lnSpc>
              <a:spcBef>
                <a:spcPct val="0"/>
              </a:spcBef>
              <a:spcAft>
                <a:spcPct val="0"/>
              </a:spcAft>
            </a:pPr>
            <a:r>
              <a:rPr lang="de-DE">
                <a:latin typeface="Verdana" charset="0"/>
                <a:ea typeface="MS Gothic" charset="0"/>
              </a:rPr>
              <a:t>„The government of Luxembourg has systematically obstructed the tax investigation of the European Parliament.“ </a:t>
            </a:r>
          </a:p>
          <a:p>
            <a:pPr marL="0" indent="0">
              <a:lnSpc>
                <a:spcPct val="100000"/>
              </a:lnSpc>
              <a:spcBef>
                <a:spcPct val="0"/>
              </a:spcBef>
              <a:spcAft>
                <a:spcPct val="0"/>
              </a:spcAft>
            </a:pPr>
            <a:endParaRPr lang="de-DE">
              <a:latin typeface="Verdana" charset="0"/>
              <a:ea typeface="MS Gothic" charset="0"/>
            </a:endParaRPr>
          </a:p>
          <a:p>
            <a:pPr marL="0" indent="0">
              <a:lnSpc>
                <a:spcPct val="100000"/>
              </a:lnSpc>
              <a:spcBef>
                <a:spcPct val="0"/>
              </a:spcBef>
              <a:spcAft>
                <a:spcPct val="0"/>
              </a:spcAft>
            </a:pPr>
            <a:r>
              <a:rPr lang="de-DE">
                <a:latin typeface="Verdana" charset="0"/>
                <a:ea typeface="MS Gothic" charset="0"/>
              </a:rPr>
              <a:t>„Transparency is fundamental to democracy. Citizens and the European Parliament have a right to get access to all relevant documents of the Council. The Luxembourg presidency harms citizens‘ respect in the European Parliament by refusing access to minutes and documents.“</a:t>
            </a:r>
          </a:p>
          <a:p>
            <a:pPr marL="0" indent="0">
              <a:lnSpc>
                <a:spcPct val="100000"/>
              </a:lnSpc>
              <a:spcBef>
                <a:spcPct val="0"/>
              </a:spcBef>
              <a:spcAft>
                <a:spcPct val="0"/>
              </a:spcAft>
            </a:pPr>
            <a:endParaRPr lang="de-DE">
              <a:latin typeface="Verdana" charset="0"/>
              <a:ea typeface="MS Gothic" charset="0"/>
            </a:endParaRPr>
          </a:p>
          <a:p>
            <a:pPr marL="0" indent="0">
              <a:lnSpc>
                <a:spcPct val="100000"/>
              </a:lnSpc>
              <a:spcBef>
                <a:spcPct val="0"/>
              </a:spcBef>
              <a:spcAft>
                <a:spcPct val="0"/>
              </a:spcAft>
            </a:pPr>
            <a:r>
              <a:rPr lang="de-DE">
                <a:latin typeface="Verdana" charset="0"/>
                <a:ea typeface="MS Gothic" charset="0"/>
              </a:rPr>
              <a:t>„I call on the government of Luxembourg to give access to all documents and minutes of the Code of Conduct group on business taxation.“</a:t>
            </a:r>
          </a:p>
          <a:p>
            <a:pPr marL="0" indent="0">
              <a:lnSpc>
                <a:spcPct val="100000"/>
              </a:lnSpc>
              <a:spcBef>
                <a:spcPct val="0"/>
              </a:spcBef>
              <a:spcAft>
                <a:spcPct val="0"/>
              </a:spcAft>
            </a:pPr>
            <a:endParaRPr lang="de-DE">
              <a:latin typeface="Verdana" charset="0"/>
              <a:ea typeface="MS Gothic" charset="0"/>
            </a:endParaRPr>
          </a:p>
          <a:p>
            <a:pPr marL="0" indent="0">
              <a:lnSpc>
                <a:spcPct val="100000"/>
              </a:lnSpc>
              <a:spcBef>
                <a:spcPct val="0"/>
              </a:spcBef>
              <a:spcAft>
                <a:spcPct val="0"/>
              </a:spcAft>
            </a:pPr>
            <a:r>
              <a:rPr lang="de-DE">
                <a:latin typeface="Verdana" charset="0"/>
                <a:ea typeface="MS Gothic" charset="0"/>
              </a:rPr>
              <a:t>„Luxembourg has still to prove that it has changed. The denial of transparency to the directly elected European Parliament does not fit to the new clean image of the financial centre.“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r>
              <a:rPr lang="de-DE">
                <a:latin typeface="Verdana" charset="0"/>
                <a:ea typeface="MS Gothic" charset="0"/>
              </a:rPr>
              <a:t>Additional reading</a:t>
            </a:r>
          </a:p>
        </p:txBody>
      </p:sp>
      <p:sp>
        <p:nvSpPr>
          <p:cNvPr id="20482" name="Inhaltsplatzhalter 2"/>
          <p:cNvSpPr>
            <a:spLocks noGrp="1"/>
          </p:cNvSpPr>
          <p:nvPr>
            <p:ph idx="1"/>
          </p:nvPr>
        </p:nvSpPr>
        <p:spPr/>
        <p:txBody>
          <a:bodyPr/>
          <a:lstStyle/>
          <a:p>
            <a:r>
              <a:rPr lang="de-DE" sz="1400">
                <a:latin typeface="Verdana" charset="0"/>
                <a:ea typeface="MS Gothic" charset="0"/>
              </a:rPr>
              <a:t>EU Commission (2014): State aid investigations against Fiat Finance/Luxembourg. </a:t>
            </a:r>
            <a:r>
              <a:rPr lang="de-DE" sz="1400">
                <a:latin typeface="Verdana" charset="0"/>
                <a:ea typeface="MS Gothic" charset="0"/>
                <a:hlinkClick r:id="rId2"/>
              </a:rPr>
              <a:t>http://ec.europa.eu/competition/state_aid/cases/253203/253203_1590108_107_2.pdf</a:t>
            </a:r>
            <a:endParaRPr lang="de-DE" sz="1400">
              <a:latin typeface="Verdana" charset="0"/>
              <a:ea typeface="MS Gothic" charset="0"/>
            </a:endParaRPr>
          </a:p>
          <a:p>
            <a:r>
              <a:rPr lang="de-DE" sz="1400">
                <a:latin typeface="Verdana" charset="0"/>
                <a:ea typeface="MS Gothic" charset="0"/>
              </a:rPr>
              <a:t>EU Commission (2015): Commission decides selective tax advantages for Fiat in Luxembourg and Starbucks in the Netherlands are illegal under EU state aid rules. </a:t>
            </a:r>
            <a:r>
              <a:rPr lang="de-DE" sz="1400">
                <a:latin typeface="Verdana" charset="0"/>
                <a:ea typeface="MS Gothic" charset="0"/>
                <a:hlinkClick r:id="rId3"/>
              </a:rPr>
              <a:t>http://europa.eu/rapid/press-release_IP-15-5880_en.htm</a:t>
            </a:r>
            <a:endParaRPr lang="de-DE" sz="1400">
              <a:latin typeface="Verdana" charset="0"/>
              <a:ea typeface="MS Gothic" charset="0"/>
            </a:endParaRPr>
          </a:p>
          <a:p>
            <a:r>
              <a:rPr lang="de-DE" sz="1400">
                <a:latin typeface="Verdana" charset="0"/>
                <a:ea typeface="MS Gothic" charset="0"/>
              </a:rPr>
              <a:t>Financial Times (2015): The case against Luxembourg: </a:t>
            </a:r>
            <a:r>
              <a:rPr lang="de-DE" sz="1400">
                <a:latin typeface="Verdana" charset="0"/>
                <a:ea typeface="MS Gothic" charset="0"/>
                <a:hlinkClick r:id="rId4"/>
              </a:rPr>
              <a:t>http://ftalphaville.ft.com/2015/10/21/2142483/the-case-against-luxembourg/</a:t>
            </a:r>
            <a:endParaRPr lang="de-DE" sz="1400">
              <a:latin typeface="Verdana" charset="0"/>
              <a:ea typeface="MS Gothic" charset="0"/>
            </a:endParaRPr>
          </a:p>
          <a:p>
            <a:r>
              <a:rPr lang="de-DE" sz="1400">
                <a:latin typeface="Verdana" charset="0"/>
                <a:ea typeface="MS Gothic" charset="0"/>
              </a:rPr>
              <a:t>Jan Fichtner (2015): The offshore intensity ratio. </a:t>
            </a:r>
            <a:r>
              <a:rPr lang="de-DE" sz="1400" u="sng">
                <a:latin typeface="Verdana" charset="0"/>
                <a:ea typeface="MS Gothic" charset="0"/>
              </a:rPr>
              <a:t>https://www.academia.edu/15386988/The_Offshore-Intensity_Ratio_Identifying_the_Strongest_Magnets_for_Foreign_Capital</a:t>
            </a:r>
            <a:endParaRPr lang="en-US" sz="1400">
              <a:latin typeface="Verdana" charset="0"/>
              <a:ea typeface="MS Gothic" charset="0"/>
            </a:endParaRPr>
          </a:p>
          <a:p>
            <a:endParaRPr lang="de-DE" sz="1400">
              <a:latin typeface="Verdana" charset="0"/>
              <a:ea typeface="MS Gothic" charset="0"/>
            </a:endParaRPr>
          </a:p>
          <a:p>
            <a:endParaRPr lang="de-DE" sz="1400">
              <a:latin typeface="Verdana" charset="0"/>
              <a:ea typeface="MS Gothic"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Bild 3" descr="Screen Shot 2015-10-24 at 18.45.2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69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Bil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49275"/>
            <a:ext cx="7620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feld 5"/>
          <p:cNvSpPr txBox="1">
            <a:spLocks noChangeArrowheads="1"/>
          </p:cNvSpPr>
          <p:nvPr/>
        </p:nvSpPr>
        <p:spPr bwMode="auto">
          <a:xfrm rot="5400000" flipV="1">
            <a:off x="-2389981" y="3118644"/>
            <a:ext cx="540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dirty="0">
                <a:solidFill>
                  <a:schemeClr val="tx1"/>
                </a:solidFill>
              </a:rPr>
              <a:t>http://</a:t>
            </a:r>
            <a:r>
              <a:rPr lang="de-DE" sz="1100" dirty="0" err="1">
                <a:solidFill>
                  <a:schemeClr val="tx1"/>
                </a:solidFill>
              </a:rPr>
              <a:t>www.taxjustice.net</a:t>
            </a:r>
            <a:r>
              <a:rPr lang="de-DE" sz="1100" dirty="0">
                <a:solidFill>
                  <a:schemeClr val="tx1"/>
                </a:solidFill>
              </a:rPr>
              <a:t>/</a:t>
            </a:r>
            <a:r>
              <a:rPr lang="de-DE" sz="1100" dirty="0" err="1">
                <a:solidFill>
                  <a:schemeClr val="tx1"/>
                </a:solidFill>
              </a:rPr>
              <a:t>wp</a:t>
            </a:r>
            <a:r>
              <a:rPr lang="de-DE" sz="1100" dirty="0">
                <a:solidFill>
                  <a:schemeClr val="tx1"/>
                </a:solidFill>
              </a:rPr>
              <a:t>-content/</a:t>
            </a:r>
            <a:r>
              <a:rPr lang="de-DE" sz="1100" dirty="0" err="1">
                <a:solidFill>
                  <a:schemeClr val="tx1"/>
                </a:solidFill>
              </a:rPr>
              <a:t>uploads</a:t>
            </a:r>
            <a:r>
              <a:rPr lang="de-DE" sz="1100" dirty="0">
                <a:solidFill>
                  <a:schemeClr val="tx1"/>
                </a:solidFill>
              </a:rPr>
              <a:t>/2015/04/Juncker-</a:t>
            </a:r>
            <a:r>
              <a:rPr lang="de-DE" sz="1100" dirty="0" err="1">
                <a:solidFill>
                  <a:schemeClr val="tx1"/>
                </a:solidFill>
              </a:rPr>
              <a:t>Luxembourg.jpg</a:t>
            </a:r>
            <a:endParaRPr lang="de-DE" sz="11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Bild 3" descr="image0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04813"/>
            <a:ext cx="6149975"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feld 4"/>
          <p:cNvSpPr txBox="1">
            <a:spLocks noChangeArrowheads="1"/>
          </p:cNvSpPr>
          <p:nvPr/>
        </p:nvSpPr>
        <p:spPr bwMode="auto">
          <a:xfrm rot="5400000" flipV="1">
            <a:off x="-2389981" y="3034506"/>
            <a:ext cx="5400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u="sng"/>
              <a:t>https://www.academia.edu/15386988/The_Offshore-Intensity_Ratio_Identifying_the_Strongest_Magnets_for_Foreign_Capital</a:t>
            </a:r>
            <a:endParaRPr lang="de-DE" sz="110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Bild 4" descr="image0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692150"/>
            <a:ext cx="71135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feld 5"/>
          <p:cNvSpPr txBox="1">
            <a:spLocks noChangeArrowheads="1"/>
          </p:cNvSpPr>
          <p:nvPr/>
        </p:nvSpPr>
        <p:spPr bwMode="auto">
          <a:xfrm rot="5400000" flipV="1">
            <a:off x="-2016919" y="3034507"/>
            <a:ext cx="5400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u="sng"/>
              <a:t>https://www.academia.edu/15386988/The_Offshore-Intensity_Ratio_Identifying_the_Strongest_Magnets_for_Foreign_Capital</a:t>
            </a:r>
            <a:endParaRPr lang="de-DE" sz="110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54868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The demands of the European Parliament </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on the Code of Conduct Group</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c</a:t>
            </a:r>
            <a:r>
              <a:rPr lang="en-GB" dirty="0" smtClean="0">
                <a:latin typeface="Verdana" charset="0"/>
                <a:ea typeface="MS Gothic" charset="0"/>
              </a:rPr>
              <a:t>alls for an urgent reform of the Group</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s</a:t>
            </a:r>
            <a:r>
              <a:rPr lang="en-GB" dirty="0" smtClean="0">
                <a:latin typeface="Verdana" charset="0"/>
                <a:ea typeface="MS Gothic" charset="0"/>
              </a:rPr>
              <a:t>trengthened transparency and accountability</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g</a:t>
            </a:r>
            <a:r>
              <a:rPr lang="en-GB" dirty="0" smtClean="0">
                <a:latin typeface="Verdana" charset="0"/>
                <a:ea typeface="MS Gothic" charset="0"/>
              </a:rPr>
              <a:t>overnance and mandate to be reshaped</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permanent and politically accountable chair</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improvement of working methods including a possible enforcement mechanism</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r</a:t>
            </a:r>
            <a:r>
              <a:rPr lang="en-GB" dirty="0" smtClean="0">
                <a:latin typeface="Verdana" charset="0"/>
                <a:ea typeface="MS Gothic" charset="0"/>
              </a:rPr>
              <a:t>egular participation of finance ministers or senior officials</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h</a:t>
            </a:r>
            <a:r>
              <a:rPr lang="en-GB" dirty="0" smtClean="0">
                <a:latin typeface="Verdana" charset="0"/>
                <a:ea typeface="MS Gothic" charset="0"/>
              </a:rPr>
              <a:t>armfulness criteria to be updated and broadened to cover new forms of harmful tax practises, including third countries</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Chair of the Group and Council to report regularly to ECON committee of the European Parliament</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c</a:t>
            </a:r>
            <a:r>
              <a:rPr lang="en-GB" dirty="0" smtClean="0">
                <a:latin typeface="Verdana" charset="0"/>
                <a:ea typeface="MS Gothic" charset="0"/>
              </a:rPr>
              <a:t>onsider to set up a “high level group on taxation policy” (“tax committee”) similar to the Economic and Financial Committee (EFC)</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give the European Parliament the right of initiative to denounce to the Code of Conduct Group national measures it deems harmful</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Verdana" charset="0"/>
                <a:ea typeface="MS Gothic" charset="0"/>
              </a:rPr>
              <a:t>p</a:t>
            </a:r>
            <a:r>
              <a:rPr lang="en-GB" dirty="0" smtClean="0">
                <a:latin typeface="Verdana" charset="0"/>
                <a:ea typeface="MS Gothic" charset="0"/>
              </a:rPr>
              <a:t>roduce a second update of the Simmons &amp; Simmons report on administrative tax practices (1999)</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Enhance strategic synergies between the reformed Code Group and the Commission’s enforcement of competition rules</a:t>
            </a: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support for the proposals of the European Commission in its action plan of the 17</a:t>
            </a:r>
            <a:r>
              <a:rPr lang="en-GB" baseline="30000" dirty="0" smtClean="0">
                <a:latin typeface="Verdana" charset="0"/>
                <a:ea typeface="MS Gothic" charset="0"/>
              </a:rPr>
              <a:t>th</a:t>
            </a:r>
            <a:r>
              <a:rPr lang="en-GB" dirty="0" smtClean="0">
                <a:latin typeface="Verdana" charset="0"/>
                <a:ea typeface="MS Gothic" charset="0"/>
              </a:rPr>
              <a:t> of June 2015 for fair and efficient corporate taxation</a:t>
            </a: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spTree>
    <p:extLst>
      <p:ext uri="{BB962C8B-B14F-4D97-AF65-F5344CB8AC3E}">
        <p14:creationId xmlns:p14="http://schemas.microsoft.com/office/powerpoint/2010/main" val="1595851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54868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The demands of the European Parliament </a:t>
            </a:r>
          </a:p>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smtClean="0">
                <a:latin typeface="Verdana" charset="0"/>
                <a:ea typeface="MS Gothic" charset="0"/>
              </a:rPr>
              <a:t>on the Code of Conduct Group</a:t>
            </a:r>
          </a:p>
          <a:p>
            <a:pPr marL="457200" lvl="1" indent="0">
              <a:lnSpc>
                <a:spcPct val="100000"/>
              </a:lnSpc>
              <a:spcBef>
                <a:spcPts val="3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lvl="1">
              <a:lnSpc>
                <a:spcPct val="100000"/>
              </a:lnSpc>
              <a:spcBef>
                <a:spcPts val="300"/>
              </a:spcBef>
              <a:buFont typeface="Wingding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startAt="2"/>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Verdana" charset="0"/>
                <a:ea typeface="MS Gothic" charset="0"/>
              </a:rPr>
              <a:t>support for the proposals of the European Commission in its action plan of the 17</a:t>
            </a:r>
            <a:r>
              <a:rPr lang="en-GB" baseline="30000" dirty="0" smtClean="0">
                <a:latin typeface="Verdana" charset="0"/>
                <a:ea typeface="MS Gothic" charset="0"/>
              </a:rPr>
              <a:t>th</a:t>
            </a:r>
            <a:r>
              <a:rPr lang="en-GB" dirty="0" smtClean="0">
                <a:latin typeface="Verdana" charset="0"/>
                <a:ea typeface="MS Gothic" charset="0"/>
              </a:rPr>
              <a:t> of June 2015 for fair and efficient corporate taxation</a:t>
            </a:r>
          </a:p>
          <a:p>
            <a:pPr lvl="1">
              <a:lnSpc>
                <a:spcPct val="100000"/>
              </a:lnSpc>
              <a:spcBef>
                <a:spcPts val="300"/>
              </a:spcBef>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spTree>
    <p:extLst>
      <p:ext uri="{BB962C8B-B14F-4D97-AF65-F5344CB8AC3E}">
        <p14:creationId xmlns:p14="http://schemas.microsoft.com/office/powerpoint/2010/main" val="32877563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body" idx="1"/>
          </p:nvPr>
        </p:nvSpPr>
        <p:spPr>
          <a:xfrm>
            <a:off x="683568" y="548680"/>
            <a:ext cx="8351837" cy="4752975"/>
          </a:xfrm>
        </p:spPr>
        <p:txBody>
          <a:bodyPr/>
          <a:lstStyle/>
          <a:p>
            <a:pPr marL="0" indent="0">
              <a:lnSpc>
                <a:spcPct val="100000"/>
              </a:lnSpc>
              <a:spcBef>
                <a:spcPts val="300"/>
              </a:spcBef>
              <a:spcAft>
                <a:spcPct val="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latin typeface="Verdana" charset="0"/>
                <a:ea typeface="MS Gothic" charset="0"/>
              </a:rPr>
              <a:t>F</a:t>
            </a:r>
            <a:r>
              <a:rPr lang="en-GB" b="1" dirty="0" smtClean="0">
                <a:latin typeface="Verdana" charset="0"/>
                <a:ea typeface="MS Gothic" charset="0"/>
              </a:rPr>
              <a:t>indings &amp; demands of the European Parliament</a:t>
            </a:r>
            <a:endParaRPr lang="en-GB" dirty="0" smtClean="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a:p>
            <a:pPr>
              <a:lnSpc>
                <a:spcPct val="100000"/>
              </a:lnSpc>
              <a:spcBef>
                <a:spcPts val="300"/>
              </a:spcBef>
              <a:spcAft>
                <a:spcPct val="0"/>
              </a:spcAft>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Verdana" charset="0"/>
              <a:ea typeface="MS Gothic" charset="0"/>
            </a:endParaRPr>
          </a:p>
        </p:txBody>
      </p:sp>
      <p:pic>
        <p:nvPicPr>
          <p:cNvPr id="2" name="Bild 1" descr="Screen Shot 2016-03-07 at 07.06.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268760"/>
            <a:ext cx="8119341" cy="4285208"/>
          </a:xfrm>
          <a:prstGeom prst="rect">
            <a:avLst/>
          </a:prstGeom>
        </p:spPr>
      </p:pic>
      <p:sp>
        <p:nvSpPr>
          <p:cNvPr id="4" name="Textfeld 5"/>
          <p:cNvSpPr txBox="1">
            <a:spLocks noChangeArrowheads="1"/>
          </p:cNvSpPr>
          <p:nvPr/>
        </p:nvSpPr>
        <p:spPr bwMode="auto">
          <a:xfrm rot="5400000" flipV="1">
            <a:off x="-2533662" y="3177851"/>
            <a:ext cx="56880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smtClean="0">
                <a:solidFill>
                  <a:schemeClr val="tx1"/>
                </a:solidFill>
              </a:rPr>
              <a:t>Final </a:t>
            </a:r>
            <a:r>
              <a:rPr lang="de-DE" sz="1100" dirty="0" err="1" smtClean="0">
                <a:solidFill>
                  <a:schemeClr val="tx1"/>
                </a:solidFill>
              </a:rPr>
              <a:t>report</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TAXE </a:t>
            </a:r>
            <a:r>
              <a:rPr lang="de-DE" sz="1100" dirty="0" err="1" smtClean="0">
                <a:solidFill>
                  <a:schemeClr val="tx1"/>
                </a:solidFill>
              </a:rPr>
              <a:t>committee</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European </a:t>
            </a:r>
            <a:r>
              <a:rPr lang="de-DE" sz="1100" dirty="0" err="1" smtClean="0">
                <a:solidFill>
                  <a:schemeClr val="tx1"/>
                </a:solidFill>
              </a:rPr>
              <a:t>Parliament</a:t>
            </a:r>
            <a:r>
              <a:rPr lang="de-DE" sz="1100" dirty="0" smtClean="0">
                <a:solidFill>
                  <a:schemeClr val="tx1"/>
                </a:solidFill>
              </a:rPr>
              <a:t>, </a:t>
            </a:r>
            <a:r>
              <a:rPr lang="de-DE" sz="1100" dirty="0" err="1" smtClean="0">
                <a:solidFill>
                  <a:schemeClr val="tx1"/>
                </a:solidFill>
              </a:rPr>
              <a:t>adopted</a:t>
            </a:r>
            <a:r>
              <a:rPr lang="de-DE" sz="1100" dirty="0" smtClean="0">
                <a:solidFill>
                  <a:schemeClr val="tx1"/>
                </a:solidFill>
              </a:rPr>
              <a:t> 25th </a:t>
            </a:r>
            <a:r>
              <a:rPr lang="de-DE" sz="1100" dirty="0" err="1" smtClean="0">
                <a:solidFill>
                  <a:schemeClr val="tx1"/>
                </a:solidFill>
              </a:rPr>
              <a:t>of</a:t>
            </a:r>
            <a:r>
              <a:rPr lang="de-DE" sz="1100" dirty="0" smtClean="0">
                <a:solidFill>
                  <a:schemeClr val="tx1"/>
                </a:solidFill>
              </a:rPr>
              <a:t> November 2015</a:t>
            </a:r>
          </a:p>
          <a:p>
            <a:endParaRPr lang="de-DE" sz="1100" dirty="0">
              <a:solidFill>
                <a:schemeClr val="tx1"/>
              </a:solidFill>
            </a:endParaRPr>
          </a:p>
        </p:txBody>
      </p:sp>
    </p:spTree>
    <p:extLst>
      <p:ext uri="{BB962C8B-B14F-4D97-AF65-F5344CB8AC3E}">
        <p14:creationId xmlns:p14="http://schemas.microsoft.com/office/powerpoint/2010/main" val="25957281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creen Shot 2016-03-07 at 07.1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908720"/>
            <a:ext cx="8189175" cy="4247108"/>
          </a:xfrm>
          <a:prstGeom prst="rect">
            <a:avLst/>
          </a:prstGeom>
        </p:spPr>
      </p:pic>
      <p:sp>
        <p:nvSpPr>
          <p:cNvPr id="7" name="Textfeld 5"/>
          <p:cNvSpPr txBox="1">
            <a:spLocks noChangeArrowheads="1"/>
          </p:cNvSpPr>
          <p:nvPr/>
        </p:nvSpPr>
        <p:spPr bwMode="auto">
          <a:xfrm rot="5400000" flipV="1">
            <a:off x="-2533662" y="3177851"/>
            <a:ext cx="56880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smtClean="0">
                <a:solidFill>
                  <a:schemeClr val="tx1"/>
                </a:solidFill>
              </a:rPr>
              <a:t>Final </a:t>
            </a:r>
            <a:r>
              <a:rPr lang="de-DE" sz="1100" dirty="0" err="1" smtClean="0">
                <a:solidFill>
                  <a:schemeClr val="tx1"/>
                </a:solidFill>
              </a:rPr>
              <a:t>report</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TAXE </a:t>
            </a:r>
            <a:r>
              <a:rPr lang="de-DE" sz="1100" dirty="0" err="1" smtClean="0">
                <a:solidFill>
                  <a:schemeClr val="tx1"/>
                </a:solidFill>
              </a:rPr>
              <a:t>committee</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European </a:t>
            </a:r>
            <a:r>
              <a:rPr lang="de-DE" sz="1100" dirty="0" err="1" smtClean="0">
                <a:solidFill>
                  <a:schemeClr val="tx1"/>
                </a:solidFill>
              </a:rPr>
              <a:t>Parliament</a:t>
            </a:r>
            <a:r>
              <a:rPr lang="de-DE" sz="1100" dirty="0" smtClean="0">
                <a:solidFill>
                  <a:schemeClr val="tx1"/>
                </a:solidFill>
              </a:rPr>
              <a:t>, </a:t>
            </a:r>
            <a:r>
              <a:rPr lang="de-DE" sz="1100" dirty="0" err="1" smtClean="0">
                <a:solidFill>
                  <a:schemeClr val="tx1"/>
                </a:solidFill>
              </a:rPr>
              <a:t>adopted</a:t>
            </a:r>
            <a:r>
              <a:rPr lang="de-DE" sz="1100" dirty="0" smtClean="0">
                <a:solidFill>
                  <a:schemeClr val="tx1"/>
                </a:solidFill>
              </a:rPr>
              <a:t> 25th </a:t>
            </a:r>
            <a:r>
              <a:rPr lang="de-DE" sz="1100" dirty="0" err="1" smtClean="0">
                <a:solidFill>
                  <a:schemeClr val="tx1"/>
                </a:solidFill>
              </a:rPr>
              <a:t>of</a:t>
            </a:r>
            <a:r>
              <a:rPr lang="de-DE" sz="1100" dirty="0" smtClean="0">
                <a:solidFill>
                  <a:schemeClr val="tx1"/>
                </a:solidFill>
              </a:rPr>
              <a:t> November 2015</a:t>
            </a:r>
          </a:p>
          <a:p>
            <a:endParaRPr lang="de-DE" sz="1100" dirty="0">
              <a:solidFill>
                <a:schemeClr val="tx1"/>
              </a:solidFill>
            </a:endParaRPr>
          </a:p>
        </p:txBody>
      </p:sp>
    </p:spTree>
    <p:extLst>
      <p:ext uri="{BB962C8B-B14F-4D97-AF65-F5344CB8AC3E}">
        <p14:creationId xmlns:p14="http://schemas.microsoft.com/office/powerpoint/2010/main" val="4085331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Screen Shot 2016-03-07 at 07.15.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92696"/>
            <a:ext cx="7740352" cy="3536540"/>
          </a:xfrm>
          <a:prstGeom prst="rect">
            <a:avLst/>
          </a:prstGeom>
        </p:spPr>
      </p:pic>
      <p:sp>
        <p:nvSpPr>
          <p:cNvPr id="6" name="Textfeld 5"/>
          <p:cNvSpPr txBox="1">
            <a:spLocks noChangeArrowheads="1"/>
          </p:cNvSpPr>
          <p:nvPr/>
        </p:nvSpPr>
        <p:spPr bwMode="auto">
          <a:xfrm rot="5400000" flipV="1">
            <a:off x="-2533662" y="3177851"/>
            <a:ext cx="56880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100" dirty="0" smtClean="0">
                <a:solidFill>
                  <a:schemeClr val="tx1"/>
                </a:solidFill>
              </a:rPr>
              <a:t>Final </a:t>
            </a:r>
            <a:r>
              <a:rPr lang="de-DE" sz="1100" dirty="0" err="1" smtClean="0">
                <a:solidFill>
                  <a:schemeClr val="tx1"/>
                </a:solidFill>
              </a:rPr>
              <a:t>report</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TAXE </a:t>
            </a:r>
            <a:r>
              <a:rPr lang="de-DE" sz="1100" dirty="0" err="1" smtClean="0">
                <a:solidFill>
                  <a:schemeClr val="tx1"/>
                </a:solidFill>
              </a:rPr>
              <a:t>committee</a:t>
            </a:r>
            <a:r>
              <a:rPr lang="de-DE" sz="1100" dirty="0" smtClean="0">
                <a:solidFill>
                  <a:schemeClr val="tx1"/>
                </a:solidFill>
              </a:rPr>
              <a:t> </a:t>
            </a:r>
            <a:r>
              <a:rPr lang="de-DE" sz="1100" dirty="0" err="1" smtClean="0">
                <a:solidFill>
                  <a:schemeClr val="tx1"/>
                </a:solidFill>
              </a:rPr>
              <a:t>of</a:t>
            </a:r>
            <a:r>
              <a:rPr lang="de-DE" sz="1100" dirty="0" smtClean="0">
                <a:solidFill>
                  <a:schemeClr val="tx1"/>
                </a:solidFill>
              </a:rPr>
              <a:t> </a:t>
            </a:r>
            <a:r>
              <a:rPr lang="de-DE" sz="1100" dirty="0" err="1" smtClean="0">
                <a:solidFill>
                  <a:schemeClr val="tx1"/>
                </a:solidFill>
              </a:rPr>
              <a:t>the</a:t>
            </a:r>
            <a:r>
              <a:rPr lang="de-DE" sz="1100" dirty="0" smtClean="0">
                <a:solidFill>
                  <a:schemeClr val="tx1"/>
                </a:solidFill>
              </a:rPr>
              <a:t> European </a:t>
            </a:r>
            <a:r>
              <a:rPr lang="de-DE" sz="1100" dirty="0" err="1" smtClean="0">
                <a:solidFill>
                  <a:schemeClr val="tx1"/>
                </a:solidFill>
              </a:rPr>
              <a:t>Parliament</a:t>
            </a:r>
            <a:r>
              <a:rPr lang="de-DE" sz="1100" dirty="0" smtClean="0">
                <a:solidFill>
                  <a:schemeClr val="tx1"/>
                </a:solidFill>
              </a:rPr>
              <a:t>, </a:t>
            </a:r>
            <a:r>
              <a:rPr lang="de-DE" sz="1100" dirty="0" err="1" smtClean="0">
                <a:solidFill>
                  <a:schemeClr val="tx1"/>
                </a:solidFill>
              </a:rPr>
              <a:t>adopted</a:t>
            </a:r>
            <a:r>
              <a:rPr lang="de-DE" sz="1100" dirty="0" smtClean="0">
                <a:solidFill>
                  <a:schemeClr val="tx1"/>
                </a:solidFill>
              </a:rPr>
              <a:t> 25th </a:t>
            </a:r>
            <a:r>
              <a:rPr lang="de-DE" sz="1100" dirty="0" err="1" smtClean="0">
                <a:solidFill>
                  <a:schemeClr val="tx1"/>
                </a:solidFill>
              </a:rPr>
              <a:t>of</a:t>
            </a:r>
            <a:r>
              <a:rPr lang="de-DE" sz="1100" dirty="0" smtClean="0">
                <a:solidFill>
                  <a:schemeClr val="tx1"/>
                </a:solidFill>
              </a:rPr>
              <a:t> November 2015</a:t>
            </a:r>
          </a:p>
          <a:p>
            <a:endParaRPr lang="de-DE" sz="1100" dirty="0">
              <a:solidFill>
                <a:schemeClr val="tx1"/>
              </a:solidFill>
            </a:endParaRPr>
          </a:p>
        </p:txBody>
      </p:sp>
    </p:spTree>
    <p:extLst>
      <p:ext uri="{BB962C8B-B14F-4D97-AF65-F5344CB8AC3E}">
        <p14:creationId xmlns:p14="http://schemas.microsoft.com/office/powerpoint/2010/main" val="15273230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Verdana"/>
        <a:ea typeface="MS Gothic"/>
        <a:cs typeface=""/>
      </a:majorFont>
      <a:minorFont>
        <a:latin typeface="Verdana"/>
        <a:ea typeface="MS Gothic"/>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1587</Words>
  <Application>Microsoft Macintosh PowerPoint</Application>
  <PresentationFormat>Bildschirmpräsentation (4:3)</PresentationFormat>
  <Paragraphs>152</Paragraphs>
  <Slides>49</Slides>
  <Notes>10</Notes>
  <HiddenSlides>0</HiddenSlides>
  <MMClips>0</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Larissa-Design</vt:lpstr>
      <vt:lpstr>Government of Luxembourg: obstructing European tax reforms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EU Commission on the 17th of June 2015: “Communication from the Commission to the European Parliament and the Council: A fair and efficient corporate tax system in the European Union”  Questions &amp; Answers</vt:lpstr>
      <vt:lpstr>PowerPoint-Präsentation</vt:lpstr>
      <vt:lpstr>Code of Conduct Group, 4th April 2015 Mitschrift des dt. Finanzministeriums</vt:lpstr>
      <vt:lpstr>Draft EcoFin Conclusions „Future of the Code of Conduct (business taxation)“: Rights of the European Parliament deleted</vt:lpstr>
      <vt:lpstr>Weisung des dt. Finanzministeriums  zum AStV vom 2.3.2016</vt:lpstr>
      <vt:lpstr>Government of the Netherlands: obstructing the TAXE investigation</vt:lpstr>
      <vt:lpstr>PowerPoint-Präsentation</vt:lpstr>
      <vt:lpstr>PowerPoint-Präsentation</vt:lpstr>
      <vt:lpstr>PowerPoint-Präsentation</vt:lpstr>
      <vt:lpstr>European Parliament is denied  access to key information</vt:lpstr>
      <vt:lpstr>PowerPoint-Präsentation</vt:lpstr>
      <vt:lpstr>PowerPoint-Präsentation</vt:lpstr>
      <vt:lpstr>Why the denial is harming the investigation</vt:lpstr>
      <vt:lpstr>The Dutch government‘s ironic repsonse  to the Code of Conduct group‘s questionaire on tax rulings</vt:lpstr>
      <vt:lpstr>Reaction to the EU commission‘s state aid decision on Starbucks</vt:lpstr>
      <vt:lpstr>PowerPoint-Präsentation</vt:lpstr>
      <vt:lpstr>From now to your information:   The presentation I gave  on the 26th of October in Luxembourg</vt:lpstr>
      <vt:lpstr>Government of Luxembourg: obstructing the TAXE investigation</vt:lpstr>
      <vt:lpstr>PowerPoint-Präsentation</vt:lpstr>
      <vt:lpstr>PowerPoint-Präsentation</vt:lpstr>
      <vt:lpstr>PowerPoint-Präsentation</vt:lpstr>
      <vt:lpstr>Demand for information of TAXE to Luxembourg of 23rd April 2015</vt:lpstr>
      <vt:lpstr>Information received June 2015</vt:lpstr>
      <vt:lpstr>Information received June 2015</vt:lpstr>
      <vt:lpstr>PowerPoint-Präsentation</vt:lpstr>
      <vt:lpstr>Response Council 23rd July 2015 to request from 22nd April 2015</vt:lpstr>
      <vt:lpstr>Charter of fundamental rights of the European Union</vt:lpstr>
      <vt:lpstr>Greens/EFA letter to minister Gramegna on WALMART of 14th July 2015</vt:lpstr>
      <vt:lpstr>Response by Pierre Gramegna  on WALMART, 28th of August 2015 </vt:lpstr>
      <vt:lpstr>European Parliament‘s mission report on the TAXE visit, 18th May 2015 </vt:lpstr>
      <vt:lpstr>Key quotes</vt:lpstr>
      <vt:lpstr>Additional reading</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sven</dc:creator>
  <cp:lastModifiedBy>Sven Giegold</cp:lastModifiedBy>
  <cp:revision>418</cp:revision>
  <cp:lastPrinted>2015-10-25T17:15:40Z</cp:lastPrinted>
  <dcterms:created xsi:type="dcterms:W3CDTF">1601-01-01T00:00:00Z</dcterms:created>
  <dcterms:modified xsi:type="dcterms:W3CDTF">2016-03-07T10:34:19Z</dcterms:modified>
</cp:coreProperties>
</file>